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Catamaran"/>
      <p:regular r:id="rId71"/>
      <p:bold r:id="rId72"/>
    </p:embeddedFont>
    <p:embeddedFont>
      <p:font typeface="Montserrat"/>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organ Gull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3696DB-5D1F-4209-BFE3-B733F81BE561}">
  <a:tblStyle styleId="{3A3696DB-5D1F-4209-BFE3-B733F81BE561}"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B83B5B-112F-4C5D-8285-F936007F32A9}"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237343F-4369-4952-9D23-EB58570F5EB4}"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64F6212-617B-4A76-9018-C1CA3481A97F}" styleName="Table_3">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regular.fntdata"/><Relationship Id="rId72" Type="http://schemas.openxmlformats.org/officeDocument/2006/relationships/font" Target="fonts/Catamaran-bold.fntdata"/><Relationship Id="rId31" Type="http://schemas.openxmlformats.org/officeDocument/2006/relationships/slide" Target="slides/slide24.xml"/><Relationship Id="rId75" Type="http://schemas.openxmlformats.org/officeDocument/2006/relationships/font" Target="fonts/Montserrat-italic.fntdata"/><Relationship Id="rId30" Type="http://schemas.openxmlformats.org/officeDocument/2006/relationships/slide" Target="slides/slide23.xml"/><Relationship Id="rId74" Type="http://schemas.openxmlformats.org/officeDocument/2006/relationships/font" Target="fonts/Montserrat-bold.fntdata"/><Relationship Id="rId33" Type="http://schemas.openxmlformats.org/officeDocument/2006/relationships/slide" Target="slides/slide26.xml"/><Relationship Id="rId77" Type="http://schemas.openxmlformats.org/officeDocument/2006/relationships/font" Target="fonts/OpenSans-regular.fntdata"/><Relationship Id="rId32" Type="http://schemas.openxmlformats.org/officeDocument/2006/relationships/slide" Target="slides/slide25.xml"/><Relationship Id="rId76" Type="http://schemas.openxmlformats.org/officeDocument/2006/relationships/font" Target="fonts/Montserrat-boldItalic.fntdata"/><Relationship Id="rId35" Type="http://schemas.openxmlformats.org/officeDocument/2006/relationships/slide" Target="slides/slide28.xml"/><Relationship Id="rId79" Type="http://schemas.openxmlformats.org/officeDocument/2006/relationships/font" Target="fonts/OpenSans-italic.fntdata"/><Relationship Id="rId34" Type="http://schemas.openxmlformats.org/officeDocument/2006/relationships/slide" Target="slides/slide27.xml"/><Relationship Id="rId78" Type="http://schemas.openxmlformats.org/officeDocument/2006/relationships/font" Target="fonts/OpenSans-bold.fntdata"/><Relationship Id="rId71" Type="http://schemas.openxmlformats.org/officeDocument/2006/relationships/font" Target="fonts/Catamaran-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24T02:50:46.482">
    <p:pos x="196" y="680"/>
    <p:text>verified with photo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4-23T02:21:12.269">
    <p:pos x="0" y="0"/>
    <p:text>add pictures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a5dce780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a5dce780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34d0c1d5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34d0c1d5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e65615b5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fe65615b5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fc8bb97c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fc8bb97c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17c7cb8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17c7cb8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17c7cb8d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17c7cb8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1f5547f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1f5547f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1f5547f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1f5547f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31f5547f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31f5547f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e859255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e859255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1f5547f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1f5547f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0f68adb95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0f68adb95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Our project is focused on developing a robotic arm solution to manage the radioactive waste stored at the Hanford Site in Washington State. This site has accumulated over 56 million gallons of waste stored in tanks that have far exceeded their intended lifespans. With the tanks now deteriorating, this poses serious environmental risks to local communities and ecosystems.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Problem Statement:</a:t>
            </a:r>
            <a:br>
              <a:rPr b="1" lang="en">
                <a:solidFill>
                  <a:schemeClr val="dk1"/>
                </a:solidFill>
              </a:rPr>
            </a:br>
            <a:r>
              <a:rPr lang="en">
                <a:solidFill>
                  <a:schemeClr val="dk1"/>
                </a:solidFill>
              </a:rPr>
              <a:t>"Our challenge at the Hanford Site revolves around removing radioactive waste in extremely confined spaces and under high-radiation conditions. The tanks holding this waste were designed to last only 25 years, yet many have far exceeded that lifespan, making the risk of leakage a pressing concern. Current solutions lack the needed durability, access capability, and flexibility for handling the solidified waste."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Project Objectives:</a:t>
            </a:r>
            <a:br>
              <a:rPr b="1" lang="en">
                <a:solidFill>
                  <a:schemeClr val="dk1"/>
                </a:solidFill>
              </a:rPr>
            </a:br>
            <a:r>
              <a:rPr lang="en">
                <a:solidFill>
                  <a:schemeClr val="dk1"/>
                </a:solidFill>
              </a:rPr>
              <a:t>"Our team’s primary objectives are to create a robotic arm capable of high mobility, durability, and efficiency for use in these restricted environments. We’re partnering with Los Alamos National Laboratory to bring this solution to life, and we're targeting a design that addresses all these challenges without risking human exposure to radiation."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Solution Approach:</a:t>
            </a:r>
            <a:br>
              <a:rPr b="1" lang="en">
                <a:solidFill>
                  <a:schemeClr val="dk1"/>
                </a:solidFill>
              </a:rPr>
            </a:br>
            <a:r>
              <a:rPr lang="en">
                <a:solidFill>
                  <a:schemeClr val="dk1"/>
                </a:solidFill>
              </a:rPr>
              <a:t>"Our proposed solution is a six-degree-of-freedom robotic arm mounted on a quadruped robot. This setup provides the stability needed for operations on uneven surfaces within the tanks. The 6-DoF arm, with its human-like mobility, will maneuver effectively within confined spaces to tackle both the liquid and solidified waste, ensuring efficient and comprehensive cleaning operations."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Challenges:</a:t>
            </a:r>
            <a:br>
              <a:rPr b="1" lang="en">
                <a:solidFill>
                  <a:schemeClr val="dk1"/>
                </a:solidFill>
              </a:rPr>
            </a:br>
            <a:r>
              <a:rPr lang="en">
                <a:solidFill>
                  <a:schemeClr val="dk1"/>
                </a:solidFill>
              </a:rPr>
              <a:t>"There are several critical obstacles our team is addressing: limited access due to one-foot-diameter tank openings, high radiation levels that damage equipment, and the need for rapid, remote operation. Many existing robotic systems can either manipulate or move quickly but struggle to do both effectively in a confined space. This project aims to fill that gap by providing both mobility and precise control within these extreme conditions."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1f5547f1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1f5547f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3217bd428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3217bd428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217bd428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217bd428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f6c94cc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4f6c94cc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1f5547f1e_3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1f5547f1e_3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31f5547f1e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31f5547f1e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1f5547f1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1f5547f1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31f5547f1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31f5547f1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1f5547f1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31f5547f1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1f5547f1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31f5547f1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925fb1b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925fb1b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Our problem takes place…. Over its 45 years of plutonium production, the Hanford Site in Washington State has accumulated over 56 million gallons of mixed hazardous and radioactive waste. The waste was initially stored in tanks designed to last 25 years; however, most of these tanks have far exceeded their intended lifespans, with about 68 tanks reaching critical conditions. The state of these tanks poses an increasing threat to both local populations and infrastructure. Through the partnership with Los Alamos National Laboratory (LANL) and Texas A&amp;M, our senior design team has been tasked  to design and fabricate a solution for this problem.</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1f5547f1e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31f5547f1e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31f5547f1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31f5547f1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9cd0b7e175abc8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9cd0b7e175abc8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9cd0b7e175abc8a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9cd0b7e175abc8a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4e859255a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4e859255a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1f5547f1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31f5547f1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ef76a78f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4ef76a78f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31f5547f1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31f5547f1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9cd0b7e175abc8a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9cd0b7e175abc8a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f8a55676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4f8a55676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f68adb95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f68adb95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4ef76a78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4ef76a78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4ef76a78f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4ef76a78f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9cd0b7e175abc8a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9cd0b7e175abc8a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1f5547f1e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1f5547f1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f3e7d974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4f3e7d974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31f5547f1e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31f5547f1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31f5547f1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31f5547f1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9cd0b7e175abc8a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9cd0b7e175abc8a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9cd0b7e175abc8a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9cd0b7e175abc8a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9cd0b7e175abc8a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9cd0b7e175abc8a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737a8be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737a8be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keep the project </a:t>
            </a:r>
            <a:r>
              <a:rPr lang="en"/>
              <a:t>streamlined, the team identifies a snps to serve as the foundation of the projects functionality and requirement </a:t>
            </a:r>
            <a:endParaRPr/>
          </a:p>
          <a:p>
            <a:pPr indent="-298450" lvl="0" marL="457200" rtl="0" algn="l">
              <a:spcBef>
                <a:spcPts val="0"/>
              </a:spcBef>
              <a:spcAft>
                <a:spcPts val="0"/>
              </a:spcAft>
              <a:buSzPts val="1100"/>
              <a:buChar char="-"/>
            </a:pPr>
            <a:r>
              <a:rPr lang="en"/>
              <a:t>This was used by focusing on high level project needs rather than specific solution, in order to allow for maximum possible solutions </a:t>
            </a:r>
            <a:endParaRPr/>
          </a:p>
          <a:p>
            <a:pPr indent="-298450" lvl="0" marL="457200" rtl="0" algn="l">
              <a:spcBef>
                <a:spcPts val="0"/>
              </a:spcBef>
              <a:spcAft>
                <a:spcPts val="0"/>
              </a:spcAft>
              <a:buSzPts val="1100"/>
              <a:buChar char="-"/>
            </a:pPr>
            <a:r>
              <a:rPr lang="en"/>
              <a:t>Due to neutreality of this statement, it made it easy for iterative revisions, to ensure ongoing alignment with project hgoals</a:t>
            </a:r>
            <a:endParaRPr/>
          </a:p>
          <a:p>
            <a:pPr indent="-298450" lvl="0" marL="457200" rtl="0" algn="l">
              <a:spcBef>
                <a:spcPts val="0"/>
              </a:spcBef>
              <a:spcAft>
                <a:spcPts val="0"/>
              </a:spcAft>
              <a:buSzPts val="1100"/>
              <a:buChar char="-"/>
            </a:pPr>
            <a:r>
              <a:rPr lang="en"/>
              <a:t>Finally, tyo date our snps, is as stated …, </a:t>
            </a:r>
            <a:r>
              <a:rPr lang="en" sz="1300">
                <a:solidFill>
                  <a:schemeClr val="dk1"/>
                </a:solidFill>
                <a:latin typeface="Times New Roman"/>
                <a:ea typeface="Times New Roman"/>
                <a:cs typeface="Times New Roman"/>
                <a:sym typeface="Times New Roman"/>
              </a:rPr>
              <a:t>There is a need for a technology that has 6 DOF and can move through its full range of motion in each degree of freedom around</a:t>
            </a:r>
            <a:r>
              <a:rPr lang="en" sz="1300">
                <a:solidFill>
                  <a:schemeClr val="dk1"/>
                </a:solidFill>
                <a:latin typeface="Times New Roman"/>
                <a:ea typeface="Times New Roman"/>
                <a:cs typeface="Times New Roman"/>
                <a:sym typeface="Times New Roman"/>
              </a:rPr>
              <a:t> 1 Hz.</a:t>
            </a:r>
            <a:endParaRPr sz="13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65f0d1a74bdeefa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65f0d1a74bdeefa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65f0d1a74bdeefa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5f0d1a74bdeefa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5f0d1a74bdeefa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5f0d1a74bdeefa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5f0d1a74bdeefa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5f0d1a74bdeefa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65f0d1a74bdeefa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5f0d1a74bdeefa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e09cbb98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e09cbb98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65f0d1a74bdeefa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5f0d1a74bdeefa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4f6c94cc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4f6c94cc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65f0d1a74bdeefa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5f0d1a74bdeefa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4f6c94cc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4f6c94cc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f68adb9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f68adb9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 selection for durability and performance, robotic actuation for speed and </a:t>
            </a:r>
            <a:r>
              <a:rPr lang="en"/>
              <a:t>efficiency</a:t>
            </a:r>
            <a:r>
              <a:rPr lang="en"/>
              <a:t>, and semi autonomous control system improved usability </a:t>
            </a:r>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Given limited resources and timelines, the team chose to prioritize the </a:t>
            </a:r>
            <a:r>
              <a:rPr b="1" lang="en" sz="1300">
                <a:solidFill>
                  <a:schemeClr val="dk1"/>
                </a:solidFill>
                <a:latin typeface="Times New Roman"/>
                <a:ea typeface="Times New Roman"/>
                <a:cs typeface="Times New Roman"/>
                <a:sym typeface="Times New Roman"/>
              </a:rPr>
              <a:t>mechanical aspects of the design</a:t>
            </a:r>
            <a:r>
              <a:rPr lang="en" sz="1300">
                <a:solidFill>
                  <a:schemeClr val="dk1"/>
                </a:solidFill>
                <a:latin typeface="Times New Roman"/>
                <a:ea typeface="Times New Roman"/>
                <a:cs typeface="Times New Roman"/>
                <a:sym typeface="Times New Roman"/>
              </a:rPr>
              <a:t>, specifically focusing on optimizing the speed and dynamic capabilities of the manipulator.</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4fe73c60a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4fe73c60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4fe73c60a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4fe73c60a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4f07a7d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4f07a7d4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217bd428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217bd428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fc8bb97c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fc8bb97c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17c7cb8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17c7cb8d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34d0c1d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34d0c1d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0.jp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0.jp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1.jpg"/><Relationship Id="rId5"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jpg"/><Relationship Id="rId4" Type="http://schemas.openxmlformats.org/officeDocument/2006/relationships/image" Target="../media/image38.jp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5.jp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jpg"/><Relationship Id="rId4" Type="http://schemas.openxmlformats.org/officeDocument/2006/relationships/image" Target="../media/image7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drive.google.com/file/d/1KCeSe0RF2dTWx3nFrsqyktRy-ziTY2Z0/view" TargetMode="Externa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drive.google.com/file/d/1HMrbaG-s5tDgLa6NaY5IBpirkuA998Vl/view" TargetMode="External"/><Relationship Id="rId4" Type="http://schemas.openxmlformats.org/officeDocument/2006/relationships/image" Target="../media/image29.jpg"/><Relationship Id="rId5" Type="http://schemas.openxmlformats.org/officeDocument/2006/relationships/hyperlink" Target="http://drive.google.com/file/d/1iOIZNS_ziqG6Ic1v_ObXY98klAfiT38y/view" TargetMode="External"/><Relationship Id="rId6"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hyperlink" Target="http://drive.google.com/file/d/1WzaZmdFRiAdO-Hec_rwrL-Ue3nn71kAR/view" TargetMode="External"/><Relationship Id="rId5"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hyperlink" Target="http://drive.google.com/file/d/1zVV7G0YMAlmimpkygcJ2TGR_AvTQD7Uq/view" TargetMode="External"/><Relationship Id="rId5"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omments" Target="../comments/comment1.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7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comments" Target="../comments/commen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3.jpg"/><Relationship Id="rId4" Type="http://schemas.openxmlformats.org/officeDocument/2006/relationships/image" Target="../media/image7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6.png"/><Relationship Id="rId4" Type="http://schemas.openxmlformats.org/officeDocument/2006/relationships/image" Target="../media/image62.png"/><Relationship Id="rId5"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1.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7.png"/><Relationship Id="rId4" Type="http://schemas.openxmlformats.org/officeDocument/2006/relationships/image" Target="../media/image6.png"/><Relationship Id="rId5" Type="http://schemas.openxmlformats.org/officeDocument/2006/relationships/image" Target="../media/image67.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55" name="Google Shape;55;p13"/>
          <p:cNvSpPr/>
          <p:nvPr/>
        </p:nvSpPr>
        <p:spPr>
          <a:xfrm>
            <a:off x="0" y="1547550"/>
            <a:ext cx="9144000" cy="20484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255150" y="1700850"/>
            <a:ext cx="8633700" cy="870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lt1"/>
                </a:solidFill>
                <a:latin typeface="Montserrat"/>
                <a:ea typeface="Montserrat"/>
                <a:cs typeface="Montserrat"/>
                <a:sym typeface="Montserrat"/>
              </a:rPr>
              <a:t>Final Presentation: Human Robotic Arm </a:t>
            </a:r>
            <a:r>
              <a:rPr b="1" lang="en" sz="3200">
                <a:solidFill>
                  <a:schemeClr val="lt1"/>
                </a:solidFill>
                <a:latin typeface="Montserrat"/>
                <a:ea typeface="Montserrat"/>
                <a:cs typeface="Montserrat"/>
                <a:sym typeface="Montserrat"/>
              </a:rPr>
              <a:t>Attachment </a:t>
            </a:r>
            <a:r>
              <a:rPr b="1" lang="en" sz="3200">
                <a:solidFill>
                  <a:schemeClr val="lt1"/>
                </a:solidFill>
                <a:latin typeface="Montserrat"/>
                <a:ea typeface="Montserrat"/>
                <a:cs typeface="Montserrat"/>
                <a:sym typeface="Montserrat"/>
              </a:rPr>
              <a:t> </a:t>
            </a:r>
            <a:endParaRPr sz="3200">
              <a:solidFill>
                <a:schemeClr val="lt1"/>
              </a:solidFill>
              <a:latin typeface="Montserrat"/>
              <a:ea typeface="Montserrat"/>
              <a:cs typeface="Montserrat"/>
              <a:sym typeface="Montserrat"/>
            </a:endParaRPr>
          </a:p>
        </p:txBody>
      </p:sp>
      <p:sp>
        <p:nvSpPr>
          <p:cNvPr id="57" name="Google Shape;57;p13"/>
          <p:cNvSpPr txBox="1"/>
          <p:nvPr>
            <p:ph type="ctrTitle"/>
          </p:nvPr>
        </p:nvSpPr>
        <p:spPr>
          <a:xfrm>
            <a:off x="0" y="2736549"/>
            <a:ext cx="9144000" cy="717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Los Alamos National </a:t>
            </a:r>
            <a:r>
              <a:rPr b="1" lang="en" sz="1800">
                <a:solidFill>
                  <a:schemeClr val="lt1"/>
                </a:solidFill>
                <a:latin typeface="Montserrat"/>
                <a:ea typeface="Montserrat"/>
                <a:cs typeface="Montserrat"/>
                <a:sym typeface="Montserrat"/>
              </a:rPr>
              <a:t>Laboratory 4/24</a:t>
            </a:r>
            <a:endParaRPr b="1" sz="18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Team: Dalton Boeckmann, Izzy Baumler, Jade Waldron, Morgan Gullo</a:t>
            </a:r>
            <a:endParaRPr b="1" sz="1800">
              <a:solidFill>
                <a:schemeClr val="lt1"/>
              </a:solidFill>
              <a:latin typeface="Montserrat"/>
              <a:ea typeface="Montserrat"/>
              <a:cs typeface="Montserrat"/>
              <a:sym typeface="Montserrat"/>
            </a:endParaRPr>
          </a:p>
        </p:txBody>
      </p:sp>
      <p:pic>
        <p:nvPicPr>
          <p:cNvPr id="58" name="Google Shape;58;p13"/>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Needs</a:t>
            </a:r>
            <a:endParaRPr b="1" sz="3600">
              <a:solidFill>
                <a:schemeClr val="lt1"/>
              </a:solidFill>
              <a:latin typeface="Montserrat"/>
              <a:ea typeface="Montserrat"/>
              <a:cs typeface="Montserrat"/>
              <a:sym typeface="Montserrat"/>
            </a:endParaRPr>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p:cNvPicPr preferRelativeResize="0"/>
          <p:nvPr/>
        </p:nvPicPr>
        <p:blipFill>
          <a:blip r:embed="rId3">
            <a:alphaModFix/>
          </a:blip>
          <a:stretch>
            <a:fillRect/>
          </a:stretch>
        </p:blipFill>
        <p:spPr>
          <a:xfrm>
            <a:off x="1311875" y="1010225"/>
            <a:ext cx="6520242" cy="392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Needs</a:t>
            </a:r>
            <a:endParaRPr b="1" sz="3600">
              <a:solidFill>
                <a:schemeClr val="lt1"/>
              </a:solidFill>
              <a:latin typeface="Montserrat"/>
              <a:ea typeface="Montserrat"/>
              <a:cs typeface="Montserrat"/>
              <a:sym typeface="Montserrat"/>
            </a:endParaRPr>
          </a:p>
        </p:txBody>
      </p:sp>
      <p:graphicFrame>
        <p:nvGraphicFramePr>
          <p:cNvPr id="141" name="Google Shape;141;p23"/>
          <p:cNvGraphicFramePr/>
          <p:nvPr/>
        </p:nvGraphicFramePr>
        <p:xfrm>
          <a:off x="2796775" y="1382025"/>
          <a:ext cx="3000000" cy="3000000"/>
        </p:xfrm>
        <a:graphic>
          <a:graphicData uri="http://schemas.openxmlformats.org/drawingml/2006/table">
            <a:tbl>
              <a:tblPr>
                <a:noFill/>
                <a:tableStyleId>{6DB83B5B-112F-4C5D-8285-F936007F32A9}</a:tableStyleId>
              </a:tblPr>
              <a:tblGrid>
                <a:gridCol w="805750"/>
                <a:gridCol w="2320925"/>
                <a:gridCol w="2949225"/>
              </a:tblGrid>
              <a:tr h="563650">
                <a:tc>
                  <a:txBody>
                    <a:bodyPr/>
                    <a:lstStyle/>
                    <a:p>
                      <a:pPr indent="0" lvl="0" marL="0" rtl="0" algn="ctr">
                        <a:spcBef>
                          <a:spcPts val="0"/>
                        </a:spcBef>
                        <a:spcAft>
                          <a:spcPts val="0"/>
                        </a:spcAft>
                        <a:buNone/>
                      </a:pPr>
                      <a:r>
                        <a:rPr b="1" lang="en" sz="1100"/>
                        <a:t>#</a:t>
                      </a:r>
                      <a:endParaRPr b="1" sz="1100"/>
                    </a:p>
                  </a:txBody>
                  <a:tcPr marT="63500" marB="63500" marR="63500" marL="63500"/>
                </a:tc>
                <a:tc>
                  <a:txBody>
                    <a:bodyPr/>
                    <a:lstStyle/>
                    <a:p>
                      <a:pPr indent="0" lvl="0" marL="0" rtl="0" algn="ctr">
                        <a:spcBef>
                          <a:spcPts val="0"/>
                        </a:spcBef>
                        <a:spcAft>
                          <a:spcPts val="0"/>
                        </a:spcAft>
                        <a:buNone/>
                      </a:pPr>
                      <a:r>
                        <a:rPr b="1" lang="en" sz="1100"/>
                        <a:t>Designated Need</a:t>
                      </a:r>
                      <a:endParaRPr b="1" sz="1100"/>
                    </a:p>
                  </a:txBody>
                  <a:tcPr marT="63500" marB="63500" marR="63500" marL="63500"/>
                </a:tc>
                <a:tc>
                  <a:txBody>
                    <a:bodyPr/>
                    <a:lstStyle/>
                    <a:p>
                      <a:pPr indent="0" lvl="0" marL="0" rtl="0" algn="ctr">
                        <a:spcBef>
                          <a:spcPts val="0"/>
                        </a:spcBef>
                        <a:spcAft>
                          <a:spcPts val="0"/>
                        </a:spcAft>
                        <a:buNone/>
                      </a:pPr>
                      <a:r>
                        <a:rPr b="1" lang="en" sz="1100"/>
                        <a:t>Importance Score (1 to 5,  5 = most important)</a:t>
                      </a:r>
                      <a:endParaRPr b="1" sz="1100"/>
                    </a:p>
                  </a:txBody>
                  <a:tcPr marT="63500" marB="63500" marR="63500" marL="63500"/>
                </a:tc>
              </a:tr>
              <a:tr h="358000">
                <a:tc>
                  <a:txBody>
                    <a:bodyPr/>
                    <a:lstStyle/>
                    <a:p>
                      <a:pPr indent="0" lvl="0" marL="0" rtl="0" algn="ctr">
                        <a:spcBef>
                          <a:spcPts val="0"/>
                        </a:spcBef>
                        <a:spcAft>
                          <a:spcPts val="0"/>
                        </a:spcAft>
                        <a:buNone/>
                      </a:pPr>
                      <a:r>
                        <a:rPr lang="en" sz="1100"/>
                        <a:t>1</a:t>
                      </a:r>
                      <a:endParaRPr sz="1100"/>
                    </a:p>
                  </a:txBody>
                  <a:tcPr marT="63500" marB="63500" marR="63500" marL="63500"/>
                </a:tc>
                <a:tc>
                  <a:txBody>
                    <a:bodyPr/>
                    <a:lstStyle/>
                    <a:p>
                      <a:pPr indent="0" lvl="0" marL="0" rtl="0" algn="ctr">
                        <a:spcBef>
                          <a:spcPts val="0"/>
                        </a:spcBef>
                        <a:spcAft>
                          <a:spcPts val="0"/>
                        </a:spcAft>
                        <a:buNone/>
                      </a:pPr>
                      <a:r>
                        <a:rPr lang="en" sz="1100"/>
                        <a:t>Highly Maneuverable/Fast</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r>
              <a:tr h="358000">
                <a:tc>
                  <a:txBody>
                    <a:bodyPr/>
                    <a:lstStyle/>
                    <a:p>
                      <a:pPr indent="0" lvl="0" marL="0" rtl="0" algn="ctr">
                        <a:spcBef>
                          <a:spcPts val="0"/>
                        </a:spcBef>
                        <a:spcAft>
                          <a:spcPts val="0"/>
                        </a:spcAft>
                        <a:buNone/>
                      </a:pPr>
                      <a:r>
                        <a:rPr lang="en" sz="1100"/>
                        <a:t>2</a:t>
                      </a:r>
                      <a:endParaRPr sz="1100"/>
                    </a:p>
                  </a:txBody>
                  <a:tcPr marT="63500" marB="63500" marR="63500" marL="63500"/>
                </a:tc>
                <a:tc>
                  <a:txBody>
                    <a:bodyPr/>
                    <a:lstStyle/>
                    <a:p>
                      <a:pPr indent="0" lvl="0" marL="0" rtl="0" algn="ctr">
                        <a:spcBef>
                          <a:spcPts val="0"/>
                        </a:spcBef>
                        <a:spcAft>
                          <a:spcPts val="0"/>
                        </a:spcAft>
                        <a:buNone/>
                      </a:pPr>
                      <a:r>
                        <a:rPr lang="en" sz="1100"/>
                        <a:t>Precise/Accurate Control</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3</a:t>
                      </a:r>
                      <a:endParaRPr sz="1100"/>
                    </a:p>
                  </a:txBody>
                  <a:tcPr marT="63500" marB="63500" marR="63500" marL="63500"/>
                </a:tc>
                <a:tc>
                  <a:txBody>
                    <a:bodyPr/>
                    <a:lstStyle/>
                    <a:p>
                      <a:pPr indent="0" lvl="0" marL="0" rtl="0" algn="ctr">
                        <a:spcBef>
                          <a:spcPts val="0"/>
                        </a:spcBef>
                        <a:spcAft>
                          <a:spcPts val="0"/>
                        </a:spcAft>
                        <a:buNone/>
                      </a:pPr>
                      <a:r>
                        <a:rPr lang="en" sz="1100"/>
                        <a:t>Versatile</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4</a:t>
                      </a:r>
                      <a:endParaRPr sz="1100"/>
                    </a:p>
                  </a:txBody>
                  <a:tcPr marT="63500" marB="63500" marR="63500" marL="63500"/>
                </a:tc>
                <a:tc>
                  <a:txBody>
                    <a:bodyPr/>
                    <a:lstStyle/>
                    <a:p>
                      <a:pPr indent="0" lvl="0" marL="0" rtl="0" algn="ctr">
                        <a:spcBef>
                          <a:spcPts val="0"/>
                        </a:spcBef>
                        <a:spcAft>
                          <a:spcPts val="0"/>
                        </a:spcAft>
                        <a:buNone/>
                      </a:pPr>
                      <a:r>
                        <a:rPr lang="en" sz="1100"/>
                        <a:t>Durable under harsh conditions</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5</a:t>
                      </a:r>
                      <a:endParaRPr sz="1100"/>
                    </a:p>
                  </a:txBody>
                  <a:tcPr marT="63500" marB="63500" marR="63500" marL="63500"/>
                </a:tc>
                <a:tc>
                  <a:txBody>
                    <a:bodyPr/>
                    <a:lstStyle/>
                    <a:p>
                      <a:pPr indent="0" lvl="0" marL="0" rtl="0" algn="ctr">
                        <a:spcBef>
                          <a:spcPts val="0"/>
                        </a:spcBef>
                        <a:spcAft>
                          <a:spcPts val="0"/>
                        </a:spcAft>
                        <a:buNone/>
                      </a:pPr>
                      <a:r>
                        <a:rPr lang="en" sz="1100"/>
                        <a:t>Stable</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6</a:t>
                      </a:r>
                      <a:endParaRPr sz="1100"/>
                    </a:p>
                  </a:txBody>
                  <a:tcPr marT="63500" marB="63500" marR="63500" marL="63500"/>
                </a:tc>
                <a:tc>
                  <a:txBody>
                    <a:bodyPr/>
                    <a:lstStyle/>
                    <a:p>
                      <a:pPr indent="0" lvl="0" marL="0" rtl="0" algn="ctr">
                        <a:spcBef>
                          <a:spcPts val="0"/>
                        </a:spcBef>
                        <a:spcAft>
                          <a:spcPts val="0"/>
                        </a:spcAft>
                        <a:buNone/>
                      </a:pPr>
                      <a:r>
                        <a:rPr lang="en" sz="1100"/>
                        <a:t>Lightweight</a:t>
                      </a:r>
                      <a:endParaRPr sz="1100"/>
                    </a:p>
                  </a:txBody>
                  <a:tcPr marT="63500" marB="63500" marR="63500" marL="63500"/>
                </a:tc>
                <a:tc>
                  <a:txBody>
                    <a:bodyPr/>
                    <a:lstStyle/>
                    <a:p>
                      <a:pPr indent="0" lvl="0" marL="0" rtl="0" algn="ctr">
                        <a:spcBef>
                          <a:spcPts val="0"/>
                        </a:spcBef>
                        <a:spcAft>
                          <a:spcPts val="0"/>
                        </a:spcAft>
                        <a:buNone/>
                      </a:pPr>
                      <a:r>
                        <a:rPr lang="en" sz="1100"/>
                        <a:t>3</a:t>
                      </a:r>
                      <a:endParaRPr sz="1100"/>
                    </a:p>
                  </a:txBody>
                  <a:tcPr marT="63500" marB="63500" marR="63500" marL="63500"/>
                </a:tc>
              </a:tr>
              <a:tr h="358000">
                <a:tc>
                  <a:txBody>
                    <a:bodyPr/>
                    <a:lstStyle/>
                    <a:p>
                      <a:pPr indent="0" lvl="0" marL="0" rtl="0" algn="ctr">
                        <a:spcBef>
                          <a:spcPts val="0"/>
                        </a:spcBef>
                        <a:spcAft>
                          <a:spcPts val="0"/>
                        </a:spcAft>
                        <a:buNone/>
                      </a:pPr>
                      <a:r>
                        <a:rPr lang="en" sz="1100"/>
                        <a:t>7</a:t>
                      </a:r>
                      <a:endParaRPr sz="1100"/>
                    </a:p>
                  </a:txBody>
                  <a:tcPr marT="63500" marB="63500" marR="63500" marL="63500"/>
                </a:tc>
                <a:tc>
                  <a:txBody>
                    <a:bodyPr/>
                    <a:lstStyle/>
                    <a:p>
                      <a:pPr indent="0" lvl="0" marL="0" rtl="0" algn="ctr">
                        <a:spcBef>
                          <a:spcPts val="0"/>
                        </a:spcBef>
                        <a:spcAft>
                          <a:spcPts val="0"/>
                        </a:spcAft>
                        <a:buNone/>
                      </a:pPr>
                      <a:r>
                        <a:rPr lang="en" sz="1100"/>
                        <a:t>Semi-Autonomous</a:t>
                      </a:r>
                      <a:endParaRPr sz="1100"/>
                    </a:p>
                  </a:txBody>
                  <a:tcPr marT="63500" marB="63500" marR="63500" marL="63500"/>
                </a:tc>
                <a:tc>
                  <a:txBody>
                    <a:bodyPr/>
                    <a:lstStyle/>
                    <a:p>
                      <a:pPr indent="0" lvl="0" marL="0" rtl="0" algn="ctr">
                        <a:spcBef>
                          <a:spcPts val="0"/>
                        </a:spcBef>
                        <a:spcAft>
                          <a:spcPts val="0"/>
                        </a:spcAft>
                        <a:buNone/>
                      </a:pPr>
                      <a:r>
                        <a:rPr lang="en" sz="1100"/>
                        <a:t>2</a:t>
                      </a:r>
                      <a:endParaRPr sz="1100"/>
                    </a:p>
                  </a:txBody>
                  <a:tcPr marT="63500" marB="63500" marR="63500" marL="63500"/>
                </a:tc>
              </a:tr>
            </a:tbl>
          </a:graphicData>
        </a:graphic>
      </p:graphicFrame>
      <p:sp>
        <p:nvSpPr>
          <p:cNvPr id="142" name="Google Shape;142;p23"/>
          <p:cNvSpPr txBox="1"/>
          <p:nvPr/>
        </p:nvSpPr>
        <p:spPr>
          <a:xfrm>
            <a:off x="-101100" y="1000575"/>
            <a:ext cx="2867100" cy="319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Employed various methods, including preliminary research, customer interviews, and supplemental design surveys to identify and rank critical needs</a:t>
            </a:r>
            <a:endParaRPr sz="1800">
              <a:solidFill>
                <a:schemeClr val="dk2"/>
              </a:solidFill>
            </a:endParaRPr>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mt="8000"/>
          </a:blip>
          <a:srcRect b="9632" l="0" r="0" t="6093"/>
          <a:stretch/>
        </p:blipFill>
        <p:spPr>
          <a:xfrm>
            <a:off x="0" y="144650"/>
            <a:ext cx="9144003" cy="5143502"/>
          </a:xfrm>
          <a:prstGeom prst="rect">
            <a:avLst/>
          </a:prstGeom>
          <a:noFill/>
          <a:ln>
            <a:noFill/>
          </a:ln>
        </p:spPr>
      </p:pic>
      <p:sp>
        <p:nvSpPr>
          <p:cNvPr id="149" name="Google Shape;149;p24"/>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4"/>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51" name="Google Shape;151;p24"/>
          <p:cNvSpPr txBox="1"/>
          <p:nvPr/>
        </p:nvSpPr>
        <p:spPr>
          <a:xfrm>
            <a:off x="393450" y="119100"/>
            <a:ext cx="83571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System Description</a:t>
            </a:r>
            <a:endParaRPr b="1" sz="3600">
              <a:solidFill>
                <a:schemeClr val="lt1"/>
              </a:solidFill>
              <a:latin typeface="Montserrat"/>
              <a:ea typeface="Montserrat"/>
              <a:cs typeface="Montserrat"/>
              <a:sym typeface="Montserrat"/>
            </a:endParaRPr>
          </a:p>
        </p:txBody>
      </p:sp>
      <p:sp>
        <p:nvSpPr>
          <p:cNvPr id="152" name="Google Shape;152;p24"/>
          <p:cNvSpPr txBox="1"/>
          <p:nvPr/>
        </p:nvSpPr>
        <p:spPr>
          <a:xfrm>
            <a:off x="352250" y="1257250"/>
            <a:ext cx="5724600" cy="3148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J1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J2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J3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J4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J5 Subassembly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Material Selection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Fastener Selection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Electrical Selection</a:t>
            </a:r>
            <a:endParaRPr sz="2400">
              <a:solidFill>
                <a:schemeClr val="dk1"/>
              </a:solidFill>
            </a:endParaRPr>
          </a:p>
        </p:txBody>
      </p:sp>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J1 Subassembly</a:t>
            </a:r>
            <a:endParaRPr b="1" sz="3600">
              <a:solidFill>
                <a:schemeClr val="lt1"/>
              </a:solidFill>
              <a:latin typeface="Montserrat"/>
              <a:ea typeface="Montserrat"/>
              <a:cs typeface="Montserrat"/>
              <a:sym typeface="Montserrat"/>
            </a:endParaRPr>
          </a:p>
        </p:txBody>
      </p:sp>
      <p:sp>
        <p:nvSpPr>
          <p:cNvPr id="159" name="Google Shape;15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0" name="Google Shape;160;p25"/>
          <p:cNvPicPr preferRelativeResize="0"/>
          <p:nvPr/>
        </p:nvPicPr>
        <p:blipFill>
          <a:blip r:embed="rId3">
            <a:alphaModFix/>
          </a:blip>
          <a:stretch>
            <a:fillRect/>
          </a:stretch>
        </p:blipFill>
        <p:spPr>
          <a:xfrm>
            <a:off x="4803550" y="961075"/>
            <a:ext cx="2190750" cy="4095750"/>
          </a:xfrm>
          <a:prstGeom prst="rect">
            <a:avLst/>
          </a:prstGeom>
          <a:noFill/>
          <a:ln>
            <a:noFill/>
          </a:ln>
        </p:spPr>
      </p:pic>
      <p:sp>
        <p:nvSpPr>
          <p:cNvPr id="161" name="Google Shape;161;p25"/>
          <p:cNvSpPr txBox="1"/>
          <p:nvPr/>
        </p:nvSpPr>
        <p:spPr>
          <a:xfrm>
            <a:off x="57100" y="1134700"/>
            <a:ext cx="4971000" cy="365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Holds motor and bearing vertically to handle high torque loads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Five components: Motor Holder, Mushroom Cap, Motor Cover, Motor, Cross Roller Bearing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Cross-roller bearing reduces friction and distributes load to prevent motor shaft failure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Uses clearance fit holes (M4-M6) for easy assembly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Adjusted hole tolerance from 0.4mm to 0.6mm for better fastener fit</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162" name="Google Shape;162;p25"/>
          <p:cNvPicPr preferRelativeResize="0"/>
          <p:nvPr/>
        </p:nvPicPr>
        <p:blipFill rotWithShape="1">
          <a:blip r:embed="rId4">
            <a:alphaModFix/>
          </a:blip>
          <a:srcRect b="32327" l="20858" r="10685" t="16088"/>
          <a:stretch/>
        </p:blipFill>
        <p:spPr>
          <a:xfrm>
            <a:off x="6830400" y="1796500"/>
            <a:ext cx="2190750" cy="22012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J2 Subassembly</a:t>
            </a:r>
            <a:endParaRPr b="1" sz="3600">
              <a:solidFill>
                <a:schemeClr val="lt1"/>
              </a:solidFill>
              <a:latin typeface="Montserrat"/>
              <a:ea typeface="Montserrat"/>
              <a:cs typeface="Montserrat"/>
              <a:sym typeface="Montserrat"/>
            </a:endParaRPr>
          </a:p>
        </p:txBody>
      </p:sp>
      <p:sp>
        <p:nvSpPr>
          <p:cNvPr id="168" name="Google Shape;16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9" name="Google Shape;169;p26"/>
          <p:cNvPicPr preferRelativeResize="0"/>
          <p:nvPr/>
        </p:nvPicPr>
        <p:blipFill>
          <a:blip r:embed="rId3">
            <a:alphaModFix/>
          </a:blip>
          <a:stretch>
            <a:fillRect/>
          </a:stretch>
        </p:blipFill>
        <p:spPr>
          <a:xfrm>
            <a:off x="4868475" y="3175375"/>
            <a:ext cx="3920275" cy="1777950"/>
          </a:xfrm>
          <a:prstGeom prst="rect">
            <a:avLst/>
          </a:prstGeom>
          <a:noFill/>
          <a:ln>
            <a:noFill/>
          </a:ln>
        </p:spPr>
      </p:pic>
      <p:sp>
        <p:nvSpPr>
          <p:cNvPr id="170" name="Google Shape;170;p26"/>
          <p:cNvSpPr txBox="1"/>
          <p:nvPr/>
        </p:nvSpPr>
        <p:spPr>
          <a:xfrm>
            <a:off x="301650" y="1271375"/>
            <a:ext cx="3899100" cy="338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Provides up-and-down movement to expand the arm's workspace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Motor and bearing mounted on opposite sides of a cylinder for connection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Five components: Motor Holder, Motor, Ball Bearing, Bearing Holder, Cylinder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Essential for reaching different heights without repositioning the base</a:t>
            </a:r>
            <a:endParaRPr sz="1800">
              <a:solidFill>
                <a:schemeClr val="dk1"/>
              </a:solidFill>
            </a:endParaRPr>
          </a:p>
        </p:txBody>
      </p:sp>
      <p:pic>
        <p:nvPicPr>
          <p:cNvPr id="171" name="Google Shape;171;p26"/>
          <p:cNvPicPr preferRelativeResize="0"/>
          <p:nvPr/>
        </p:nvPicPr>
        <p:blipFill>
          <a:blip r:embed="rId4">
            <a:alphaModFix/>
          </a:blip>
          <a:stretch>
            <a:fillRect/>
          </a:stretch>
        </p:blipFill>
        <p:spPr>
          <a:xfrm>
            <a:off x="5478538" y="1041275"/>
            <a:ext cx="2700162" cy="1956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J3 Subassembly</a:t>
            </a:r>
            <a:endParaRPr b="1" sz="3600">
              <a:solidFill>
                <a:schemeClr val="lt1"/>
              </a:solidFill>
              <a:latin typeface="Montserrat"/>
              <a:ea typeface="Montserrat"/>
              <a:cs typeface="Montserrat"/>
              <a:sym typeface="Montserrat"/>
            </a:endParaRPr>
          </a:p>
        </p:txBody>
      </p:sp>
      <p:sp>
        <p:nvSpPr>
          <p:cNvPr id="177" name="Google Shape;17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7"/>
          <p:cNvSpPr txBox="1"/>
          <p:nvPr/>
        </p:nvSpPr>
        <p:spPr>
          <a:xfrm>
            <a:off x="287275" y="1314525"/>
            <a:ext cx="3524400" cy="357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Functions like a human elbow for vertical movement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Six components: Bicep, Motor Holder, Motor, Ball Bearing, Bearing Holder, Cylinder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Uses a similar design to J2 for simplicity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Smaller motor and bearing due to weight constraints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Enhances dexterity and efficiency in robotic motion</a:t>
            </a:r>
            <a:endParaRPr sz="1800">
              <a:solidFill>
                <a:schemeClr val="dk1"/>
              </a:solidFill>
            </a:endParaRPr>
          </a:p>
        </p:txBody>
      </p:sp>
      <p:pic>
        <p:nvPicPr>
          <p:cNvPr id="179" name="Google Shape;179;p27" title="TestAssembly.JPG"/>
          <p:cNvPicPr preferRelativeResize="0"/>
          <p:nvPr/>
        </p:nvPicPr>
        <p:blipFill rotWithShape="1">
          <a:blip r:embed="rId3">
            <a:alphaModFix/>
          </a:blip>
          <a:srcRect b="0" l="24494" r="32721" t="0"/>
          <a:stretch/>
        </p:blipFill>
        <p:spPr>
          <a:xfrm>
            <a:off x="6322976" y="1514255"/>
            <a:ext cx="2821026" cy="3052875"/>
          </a:xfrm>
          <a:prstGeom prst="rect">
            <a:avLst/>
          </a:prstGeom>
          <a:noFill/>
          <a:ln>
            <a:noFill/>
          </a:ln>
        </p:spPr>
      </p:pic>
      <p:pic>
        <p:nvPicPr>
          <p:cNvPr id="180" name="Google Shape;180;p27"/>
          <p:cNvPicPr preferRelativeResize="0"/>
          <p:nvPr/>
        </p:nvPicPr>
        <p:blipFill>
          <a:blip r:embed="rId4">
            <a:alphaModFix/>
          </a:blip>
          <a:stretch>
            <a:fillRect/>
          </a:stretch>
        </p:blipFill>
        <p:spPr>
          <a:xfrm>
            <a:off x="3811675" y="1435776"/>
            <a:ext cx="2498718" cy="30528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J4 Subassembly</a:t>
            </a:r>
            <a:endParaRPr b="1" sz="3600">
              <a:solidFill>
                <a:schemeClr val="lt1"/>
              </a:solidFill>
              <a:latin typeface="Montserrat"/>
              <a:ea typeface="Montserrat"/>
              <a:cs typeface="Montserrat"/>
              <a:sym typeface="Montserrat"/>
            </a:endParaRPr>
          </a:p>
        </p:txBody>
      </p:sp>
      <p:sp>
        <p:nvSpPr>
          <p:cNvPr id="186" name="Google Shape;18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nvSpPr>
        <p:spPr>
          <a:xfrm>
            <a:off x="423950" y="1192225"/>
            <a:ext cx="3612300" cy="349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Enables rotational movement similar to a human elbow</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Five components: Motor Holder, Motor Cover, Cross Roller Bearing, Mushroom Cap, Motor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Similar function to J1 but connects to J3 Cylinder instead of the base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Uses the same motor as J3 for consistency</a:t>
            </a:r>
            <a:endParaRPr sz="1800">
              <a:solidFill>
                <a:schemeClr val="dk1"/>
              </a:solidFill>
            </a:endParaRPr>
          </a:p>
        </p:txBody>
      </p:sp>
      <p:pic>
        <p:nvPicPr>
          <p:cNvPr id="188" name="Google Shape;188;p28" title="J4 Motor Assembly.JPG"/>
          <p:cNvPicPr preferRelativeResize="0"/>
          <p:nvPr/>
        </p:nvPicPr>
        <p:blipFill rotWithShape="1">
          <a:blip r:embed="rId3">
            <a:alphaModFix/>
          </a:blip>
          <a:srcRect b="0" l="5581" r="10869" t="0"/>
          <a:stretch/>
        </p:blipFill>
        <p:spPr>
          <a:xfrm rot="5400000">
            <a:off x="3141874" y="1938550"/>
            <a:ext cx="4012652" cy="2223901"/>
          </a:xfrm>
          <a:prstGeom prst="rect">
            <a:avLst/>
          </a:prstGeom>
          <a:noFill/>
          <a:ln>
            <a:noFill/>
          </a:ln>
        </p:spPr>
      </p:pic>
      <p:pic>
        <p:nvPicPr>
          <p:cNvPr id="189" name="Google Shape;189;p28"/>
          <p:cNvPicPr preferRelativeResize="0"/>
          <p:nvPr/>
        </p:nvPicPr>
        <p:blipFill>
          <a:blip r:embed="rId4">
            <a:alphaModFix/>
          </a:blip>
          <a:stretch>
            <a:fillRect/>
          </a:stretch>
        </p:blipFill>
        <p:spPr>
          <a:xfrm>
            <a:off x="6035650" y="1800136"/>
            <a:ext cx="2985500" cy="2500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J5 Subassembly</a:t>
            </a:r>
            <a:endParaRPr b="1" sz="3600">
              <a:solidFill>
                <a:schemeClr val="lt1"/>
              </a:solidFill>
              <a:latin typeface="Montserrat"/>
              <a:ea typeface="Montserrat"/>
              <a:cs typeface="Montserrat"/>
              <a:sym typeface="Montserrat"/>
            </a:endParaRPr>
          </a:p>
        </p:txBody>
      </p:sp>
      <p:sp>
        <p:nvSpPr>
          <p:cNvPr id="195" name="Google Shape;19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9"/>
          <p:cNvSpPr txBox="1"/>
          <p:nvPr/>
        </p:nvSpPr>
        <p:spPr>
          <a:xfrm>
            <a:off x="142750" y="1120675"/>
            <a:ext cx="2823300" cy="3395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Provides wrist-like up-and-down motion for fine control and dexterity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Seven components: Forearm, Motor Holder, Bearing Holder, Cylinder, Cylinder Cap, Motor, Bearing</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Allows end-effector to tilt and interact with objects effectively</a:t>
            </a:r>
            <a:endParaRPr sz="1600">
              <a:solidFill>
                <a:schemeClr val="dk1"/>
              </a:solidFill>
            </a:endParaRPr>
          </a:p>
        </p:txBody>
      </p:sp>
      <p:pic>
        <p:nvPicPr>
          <p:cNvPr id="197" name="Google Shape;197;p29"/>
          <p:cNvPicPr preferRelativeResize="0"/>
          <p:nvPr/>
        </p:nvPicPr>
        <p:blipFill>
          <a:blip r:embed="rId3">
            <a:alphaModFix/>
          </a:blip>
          <a:stretch>
            <a:fillRect/>
          </a:stretch>
        </p:blipFill>
        <p:spPr>
          <a:xfrm>
            <a:off x="3132163" y="1386863"/>
            <a:ext cx="2176975" cy="3003425"/>
          </a:xfrm>
          <a:prstGeom prst="rect">
            <a:avLst/>
          </a:prstGeom>
          <a:noFill/>
          <a:ln cap="flat" cmpd="sng" w="9525">
            <a:solidFill>
              <a:schemeClr val="dk2"/>
            </a:solidFill>
            <a:prstDash val="solid"/>
            <a:round/>
            <a:headEnd len="sm" w="sm" type="none"/>
            <a:tailEnd len="sm" w="sm" type="none"/>
          </a:ln>
        </p:spPr>
      </p:pic>
      <p:pic>
        <p:nvPicPr>
          <p:cNvPr id="198" name="Google Shape;198;p29"/>
          <p:cNvPicPr preferRelativeResize="0"/>
          <p:nvPr/>
        </p:nvPicPr>
        <p:blipFill rotWithShape="1">
          <a:blip r:embed="rId4">
            <a:alphaModFix/>
          </a:blip>
          <a:srcRect b="0" l="22114" r="27244" t="0"/>
          <a:stretch/>
        </p:blipFill>
        <p:spPr>
          <a:xfrm>
            <a:off x="5475250" y="1223001"/>
            <a:ext cx="3617325" cy="3331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Fully Assembled Robotic Arm</a:t>
            </a:r>
            <a:endParaRPr b="1" sz="3600">
              <a:solidFill>
                <a:schemeClr val="lt1"/>
              </a:solidFill>
              <a:latin typeface="Montserrat"/>
              <a:ea typeface="Montserrat"/>
              <a:cs typeface="Montserrat"/>
              <a:sym typeface="Montserrat"/>
            </a:endParaRPr>
          </a:p>
        </p:txBody>
      </p:sp>
      <p:pic>
        <p:nvPicPr>
          <p:cNvPr id="204" name="Google Shape;204;p30"/>
          <p:cNvPicPr preferRelativeResize="0"/>
          <p:nvPr/>
        </p:nvPicPr>
        <p:blipFill rotWithShape="1">
          <a:blip r:embed="rId3">
            <a:alphaModFix/>
          </a:blip>
          <a:srcRect b="0" l="0" r="9706" t="0"/>
          <a:stretch/>
        </p:blipFill>
        <p:spPr>
          <a:xfrm>
            <a:off x="2878800" y="1058825"/>
            <a:ext cx="2856750" cy="3766250"/>
          </a:xfrm>
          <a:prstGeom prst="rect">
            <a:avLst/>
          </a:prstGeom>
          <a:noFill/>
          <a:ln>
            <a:noFill/>
          </a:ln>
        </p:spPr>
      </p:pic>
      <p:pic>
        <p:nvPicPr>
          <p:cNvPr id="205" name="Google Shape;205;p30" title="IMG_8382.jpg"/>
          <p:cNvPicPr preferRelativeResize="0"/>
          <p:nvPr/>
        </p:nvPicPr>
        <p:blipFill>
          <a:blip r:embed="rId4">
            <a:alphaModFix/>
          </a:blip>
          <a:stretch>
            <a:fillRect/>
          </a:stretch>
        </p:blipFill>
        <p:spPr>
          <a:xfrm>
            <a:off x="274700" y="1153125"/>
            <a:ext cx="2574002" cy="3432003"/>
          </a:xfrm>
          <a:prstGeom prst="rect">
            <a:avLst/>
          </a:prstGeom>
          <a:noFill/>
          <a:ln>
            <a:noFill/>
          </a:ln>
        </p:spPr>
      </p:pic>
      <p:pic>
        <p:nvPicPr>
          <p:cNvPr id="206" name="Google Shape;206;p30"/>
          <p:cNvPicPr preferRelativeResize="0"/>
          <p:nvPr/>
        </p:nvPicPr>
        <p:blipFill rotWithShape="1">
          <a:blip r:embed="rId5">
            <a:alphaModFix/>
          </a:blip>
          <a:srcRect b="0" l="0" r="34520" t="0"/>
          <a:stretch/>
        </p:blipFill>
        <p:spPr>
          <a:xfrm>
            <a:off x="6584450" y="914000"/>
            <a:ext cx="1526325" cy="405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Material Selection</a:t>
            </a:r>
            <a:endParaRPr b="1" sz="3600">
              <a:solidFill>
                <a:schemeClr val="lt1"/>
              </a:solidFill>
              <a:latin typeface="Montserrat"/>
              <a:ea typeface="Montserrat"/>
              <a:cs typeface="Montserrat"/>
              <a:sym typeface="Montserrat"/>
            </a:endParaRPr>
          </a:p>
        </p:txBody>
      </p:sp>
      <p:sp>
        <p:nvSpPr>
          <p:cNvPr id="212" name="Google Shape;21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1"/>
          <p:cNvSpPr txBox="1"/>
          <p:nvPr/>
        </p:nvSpPr>
        <p:spPr>
          <a:xfrm>
            <a:off x="330425" y="1050300"/>
            <a:ext cx="4546500" cy="353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PLA</a:t>
            </a:r>
            <a:r>
              <a:rPr lang="en" sz="1800">
                <a:solidFill>
                  <a:schemeClr val="dk1"/>
                </a:solidFill>
              </a:rPr>
              <a:t>: Used for prototyping due to ease of printing, low cost, and accuracy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Experimental Procedure: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Measured the PLA sample with calipers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Set grips at 25 mm from each end of the sample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Set test speed to 5 mm/min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Measured elongation of sample after plastic deformation was reached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Yield strength of about 14.8 MPA </a:t>
            </a:r>
            <a:endParaRPr sz="1800">
              <a:solidFill>
                <a:schemeClr val="dk1"/>
              </a:solidFill>
            </a:endParaRPr>
          </a:p>
        </p:txBody>
      </p:sp>
      <p:pic>
        <p:nvPicPr>
          <p:cNvPr id="214" name="Google Shape;214;p31"/>
          <p:cNvPicPr preferRelativeResize="0"/>
          <p:nvPr/>
        </p:nvPicPr>
        <p:blipFill>
          <a:blip r:embed="rId3">
            <a:alphaModFix/>
          </a:blip>
          <a:stretch>
            <a:fillRect/>
          </a:stretch>
        </p:blipFill>
        <p:spPr>
          <a:xfrm>
            <a:off x="5699489" y="980779"/>
            <a:ext cx="2992671" cy="3990228"/>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lt1"/>
                </a:solidFill>
                <a:latin typeface="Montserrat"/>
                <a:ea typeface="Montserrat"/>
                <a:cs typeface="Montserrat"/>
                <a:sym typeface="Montserrat"/>
              </a:rPr>
              <a:t>Agenda</a:t>
            </a:r>
            <a:endParaRPr b="1" sz="4500">
              <a:solidFill>
                <a:schemeClr val="lt1"/>
              </a:solidFill>
              <a:latin typeface="Montserrat"/>
              <a:ea typeface="Montserrat"/>
              <a:cs typeface="Montserrat"/>
              <a:sym typeface="Montserrat"/>
            </a:endParaRPr>
          </a:p>
        </p:txBody>
      </p:sp>
      <p:sp>
        <p:nvSpPr>
          <p:cNvPr id="65" name="Google Shape;65;p14"/>
          <p:cNvSpPr txBox="1"/>
          <p:nvPr/>
        </p:nvSpPr>
        <p:spPr>
          <a:xfrm>
            <a:off x="185275" y="1067625"/>
            <a:ext cx="8729100" cy="26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endParaRPr>
          </a:p>
        </p:txBody>
      </p:sp>
      <p:sp>
        <p:nvSpPr>
          <p:cNvPr id="66" name="Google Shape;66;p14"/>
          <p:cNvSpPr txBox="1"/>
          <p:nvPr/>
        </p:nvSpPr>
        <p:spPr>
          <a:xfrm>
            <a:off x="293400" y="1132150"/>
            <a:ext cx="8557200" cy="37296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AutoNum type="romanUcPeriod"/>
            </a:pPr>
            <a:r>
              <a:rPr lang="en" sz="2500">
                <a:solidFill>
                  <a:schemeClr val="dk1"/>
                </a:solidFill>
              </a:rPr>
              <a:t>Introduction</a:t>
            </a:r>
            <a:endParaRPr sz="2500">
              <a:solidFill>
                <a:schemeClr val="dk1"/>
              </a:solidFill>
            </a:endParaRPr>
          </a:p>
          <a:p>
            <a:pPr indent="-387350" lvl="0" marL="457200" rtl="0" algn="l">
              <a:spcBef>
                <a:spcPts val="0"/>
              </a:spcBef>
              <a:spcAft>
                <a:spcPts val="0"/>
              </a:spcAft>
              <a:buClr>
                <a:schemeClr val="dk1"/>
              </a:buClr>
              <a:buSzPts val="2500"/>
              <a:buAutoNum type="romanUcPeriod"/>
            </a:pPr>
            <a:r>
              <a:rPr lang="en" sz="2500">
                <a:solidFill>
                  <a:schemeClr val="dk1"/>
                </a:solidFill>
              </a:rPr>
              <a:t>Problem</a:t>
            </a:r>
            <a:endParaRPr sz="2500">
              <a:solidFill>
                <a:schemeClr val="dk1"/>
              </a:solidFill>
            </a:endParaRPr>
          </a:p>
          <a:p>
            <a:pPr indent="-387350" lvl="0" marL="457200" rtl="0" algn="l">
              <a:spcBef>
                <a:spcPts val="0"/>
              </a:spcBef>
              <a:spcAft>
                <a:spcPts val="0"/>
              </a:spcAft>
              <a:buClr>
                <a:schemeClr val="dk1"/>
              </a:buClr>
              <a:buSzPts val="2500"/>
              <a:buAutoNum type="romanUcPeriod"/>
            </a:pPr>
            <a:r>
              <a:rPr lang="en" sz="2500">
                <a:solidFill>
                  <a:schemeClr val="dk1"/>
                </a:solidFill>
              </a:rPr>
              <a:t>System Description</a:t>
            </a:r>
            <a:endParaRPr sz="2500">
              <a:solidFill>
                <a:schemeClr val="dk1"/>
              </a:solidFill>
            </a:endParaRPr>
          </a:p>
          <a:p>
            <a:pPr indent="-387350" lvl="0" marL="457200" rtl="0" algn="l">
              <a:spcBef>
                <a:spcPts val="0"/>
              </a:spcBef>
              <a:spcAft>
                <a:spcPts val="0"/>
              </a:spcAft>
              <a:buClr>
                <a:schemeClr val="dk1"/>
              </a:buClr>
              <a:buSzPts val="2500"/>
              <a:buAutoNum type="romanUcPeriod"/>
            </a:pPr>
            <a:r>
              <a:rPr lang="en" sz="2500">
                <a:solidFill>
                  <a:schemeClr val="dk1"/>
                </a:solidFill>
              </a:rPr>
              <a:t>Analysis of Design</a:t>
            </a:r>
            <a:endParaRPr sz="2500">
              <a:solidFill>
                <a:schemeClr val="dk1"/>
              </a:solidFill>
            </a:endParaRPr>
          </a:p>
          <a:p>
            <a:pPr indent="-387350" lvl="0" marL="457200" rtl="0" algn="l">
              <a:spcBef>
                <a:spcPts val="0"/>
              </a:spcBef>
              <a:spcAft>
                <a:spcPts val="0"/>
              </a:spcAft>
              <a:buClr>
                <a:schemeClr val="dk1"/>
              </a:buClr>
              <a:buSzPts val="2500"/>
              <a:buAutoNum type="romanUcPeriod"/>
            </a:pPr>
            <a:r>
              <a:rPr lang="en" sz="2500">
                <a:solidFill>
                  <a:schemeClr val="dk1"/>
                </a:solidFill>
              </a:rPr>
              <a:t>Broader Impacts of Design</a:t>
            </a:r>
            <a:endParaRPr sz="2500">
              <a:solidFill>
                <a:schemeClr val="dk1"/>
              </a:solidFill>
            </a:endParaRPr>
          </a:p>
          <a:p>
            <a:pPr indent="-387350" lvl="0" marL="457200" rtl="0" algn="l">
              <a:spcBef>
                <a:spcPts val="0"/>
              </a:spcBef>
              <a:spcAft>
                <a:spcPts val="0"/>
              </a:spcAft>
              <a:buClr>
                <a:schemeClr val="dk1"/>
              </a:buClr>
              <a:buSzPts val="2500"/>
              <a:buAutoNum type="romanUcPeriod"/>
            </a:pPr>
            <a:r>
              <a:rPr lang="en" sz="2500">
                <a:solidFill>
                  <a:schemeClr val="dk1"/>
                </a:solidFill>
              </a:rPr>
              <a:t>Acknowledgements</a:t>
            </a:r>
            <a:endParaRPr sz="2500">
              <a:solidFill>
                <a:schemeClr val="dk1"/>
              </a:solidFill>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Fastener Selection</a:t>
            </a:r>
            <a:endParaRPr b="1" sz="3600">
              <a:solidFill>
                <a:schemeClr val="lt1"/>
              </a:solidFill>
              <a:latin typeface="Montserrat"/>
              <a:ea typeface="Montserrat"/>
              <a:cs typeface="Montserrat"/>
              <a:sym typeface="Montserrat"/>
            </a:endParaRPr>
          </a:p>
        </p:txBody>
      </p:sp>
      <p:sp>
        <p:nvSpPr>
          <p:cNvPr id="220" name="Google Shape;22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32"/>
          <p:cNvSpPr txBox="1"/>
          <p:nvPr/>
        </p:nvSpPr>
        <p:spPr>
          <a:xfrm>
            <a:off x="251275" y="1060225"/>
            <a:ext cx="4921200" cy="3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Constraints:</a:t>
            </a:r>
            <a:endParaRPr b="1"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Motor Sizing (M2.5 - M6)</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Bearing Sizing</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Cost Effectiveness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Vibrational Conditions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 sz="1700">
                <a:solidFill>
                  <a:schemeClr val="dk1"/>
                </a:solidFill>
              </a:rPr>
              <a:t>Identification of Socket Head Cap Screws </a:t>
            </a:r>
            <a:endParaRPr b="1"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High tensile strength -  (170,000 psi)</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Applicable in High </a:t>
            </a:r>
            <a:r>
              <a:rPr lang="en" sz="1700">
                <a:solidFill>
                  <a:schemeClr val="dk1"/>
                </a:solidFill>
              </a:rPr>
              <a:t>Torque</a:t>
            </a:r>
            <a:r>
              <a:rPr lang="en" sz="1700">
                <a:solidFill>
                  <a:schemeClr val="dk1"/>
                </a:solidFill>
              </a:rPr>
              <a:t> </a:t>
            </a:r>
            <a:r>
              <a:rPr lang="en" sz="1700">
                <a:solidFill>
                  <a:schemeClr val="dk1"/>
                </a:solidFill>
              </a:rPr>
              <a:t>environments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Compatible with heat set inserts in PLA to prevent loosening </a:t>
            </a:r>
            <a:r>
              <a:rPr lang="en" sz="1700">
                <a:solidFill>
                  <a:schemeClr val="dk1"/>
                </a:solidFill>
              </a:rPr>
              <a:t>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 sz="1700">
                <a:solidFill>
                  <a:schemeClr val="dk1"/>
                </a:solidFill>
              </a:rPr>
              <a:t>Cost</a:t>
            </a:r>
            <a:r>
              <a:rPr lang="en" sz="1700">
                <a:solidFill>
                  <a:schemeClr val="dk1"/>
                </a:solidFill>
              </a:rPr>
              <a:t> ~ 300$</a:t>
            </a:r>
            <a:endParaRPr sz="1700">
              <a:solidFill>
                <a:schemeClr val="dk1"/>
              </a:solidFill>
            </a:endParaRPr>
          </a:p>
          <a:p>
            <a:pPr indent="0" lvl="0" marL="0" rtl="0" algn="l">
              <a:spcBef>
                <a:spcPts val="0"/>
              </a:spcBef>
              <a:spcAft>
                <a:spcPts val="0"/>
              </a:spcAft>
              <a:buNone/>
            </a:pPr>
            <a:r>
              <a:rPr b="1" lang="en" sz="1700">
                <a:solidFill>
                  <a:schemeClr val="dk1"/>
                </a:solidFill>
              </a:rPr>
              <a:t>Sizing </a:t>
            </a:r>
            <a:r>
              <a:rPr lang="en" sz="1700">
                <a:solidFill>
                  <a:schemeClr val="dk1"/>
                </a:solidFill>
              </a:rPr>
              <a:t>~ (M2.5 - M6) &amp; (4 - 30 mm)</a:t>
            </a:r>
            <a:endParaRPr sz="1700">
              <a:solidFill>
                <a:schemeClr val="dk1"/>
              </a:solidFill>
            </a:endParaRPr>
          </a:p>
          <a:p>
            <a:pPr indent="0" lvl="0" marL="0" rtl="0" algn="l">
              <a:spcBef>
                <a:spcPts val="0"/>
              </a:spcBef>
              <a:spcAft>
                <a:spcPts val="0"/>
              </a:spcAft>
              <a:buNone/>
            </a:pPr>
            <a:r>
              <a:rPr b="1" lang="en" sz="1700">
                <a:solidFill>
                  <a:schemeClr val="dk1"/>
                </a:solidFill>
              </a:rPr>
              <a:t>Tensile Strength</a:t>
            </a:r>
            <a:r>
              <a:rPr lang="en" sz="1700">
                <a:solidFill>
                  <a:schemeClr val="dk1"/>
                </a:solidFill>
              </a:rPr>
              <a:t> ~ 170,000 PSI </a:t>
            </a:r>
            <a:endParaRPr sz="1700">
              <a:solidFill>
                <a:schemeClr val="dk1"/>
              </a:solidFill>
            </a:endParaRPr>
          </a:p>
        </p:txBody>
      </p:sp>
      <p:pic>
        <p:nvPicPr>
          <p:cNvPr id="222" name="Google Shape;222;p32"/>
          <p:cNvPicPr preferRelativeResize="0"/>
          <p:nvPr/>
        </p:nvPicPr>
        <p:blipFill rotWithShape="1">
          <a:blip r:embed="rId3">
            <a:alphaModFix/>
          </a:blip>
          <a:srcRect b="15857" l="0" r="0" t="39625"/>
          <a:stretch/>
        </p:blipFill>
        <p:spPr>
          <a:xfrm>
            <a:off x="5718775" y="1061836"/>
            <a:ext cx="2841095" cy="1686397"/>
          </a:xfrm>
          <a:prstGeom prst="rect">
            <a:avLst/>
          </a:prstGeom>
          <a:noFill/>
          <a:ln cap="flat" cmpd="sng" w="9525">
            <a:solidFill>
              <a:srgbClr val="595959"/>
            </a:solidFill>
            <a:prstDash val="solid"/>
            <a:round/>
            <a:headEnd len="sm" w="sm" type="none"/>
            <a:tailEnd len="sm" w="sm" type="none"/>
          </a:ln>
        </p:spPr>
      </p:pic>
      <p:pic>
        <p:nvPicPr>
          <p:cNvPr id="223" name="Google Shape;223;p32"/>
          <p:cNvPicPr preferRelativeResize="0"/>
          <p:nvPr/>
        </p:nvPicPr>
        <p:blipFill>
          <a:blip r:embed="rId4">
            <a:alphaModFix/>
          </a:blip>
          <a:stretch>
            <a:fillRect/>
          </a:stretch>
        </p:blipFill>
        <p:spPr>
          <a:xfrm>
            <a:off x="5896414" y="2833700"/>
            <a:ext cx="2485827" cy="20954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Electrical Selection</a:t>
            </a:r>
            <a:endParaRPr b="1" sz="3000">
              <a:solidFill>
                <a:schemeClr val="lt1"/>
              </a:solidFill>
              <a:latin typeface="Open Sans"/>
              <a:ea typeface="Open Sans"/>
              <a:cs typeface="Open Sans"/>
              <a:sym typeface="Open Sans"/>
            </a:endParaRPr>
          </a:p>
        </p:txBody>
      </p:sp>
      <p:sp>
        <p:nvSpPr>
          <p:cNvPr id="229" name="Google Shape;22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3"/>
          <p:cNvPicPr preferRelativeResize="0"/>
          <p:nvPr/>
        </p:nvPicPr>
        <p:blipFill>
          <a:blip r:embed="rId3">
            <a:alphaModFix/>
          </a:blip>
          <a:stretch>
            <a:fillRect/>
          </a:stretch>
        </p:blipFill>
        <p:spPr>
          <a:xfrm>
            <a:off x="4615673" y="1383337"/>
            <a:ext cx="4405475" cy="2810949"/>
          </a:xfrm>
          <a:prstGeom prst="rect">
            <a:avLst/>
          </a:prstGeom>
          <a:noFill/>
          <a:ln cap="flat" cmpd="sng" w="9525">
            <a:solidFill>
              <a:srgbClr val="595959"/>
            </a:solidFill>
            <a:prstDash val="solid"/>
            <a:round/>
            <a:headEnd len="sm" w="sm" type="none"/>
            <a:tailEnd len="sm" w="sm" type="none"/>
          </a:ln>
        </p:spPr>
      </p:pic>
      <p:pic>
        <p:nvPicPr>
          <p:cNvPr id="231" name="Google Shape;231;p33"/>
          <p:cNvPicPr preferRelativeResize="0"/>
          <p:nvPr/>
        </p:nvPicPr>
        <p:blipFill rotWithShape="1">
          <a:blip r:embed="rId4">
            <a:alphaModFix/>
          </a:blip>
          <a:srcRect b="40392" l="4029" r="3762" t="35929"/>
          <a:stretch/>
        </p:blipFill>
        <p:spPr>
          <a:xfrm>
            <a:off x="333025" y="1353875"/>
            <a:ext cx="3934176" cy="1347098"/>
          </a:xfrm>
          <a:prstGeom prst="rect">
            <a:avLst/>
          </a:prstGeom>
          <a:noFill/>
          <a:ln cap="flat" cmpd="sng" w="9525">
            <a:solidFill>
              <a:srgbClr val="595959"/>
            </a:solidFill>
            <a:prstDash val="solid"/>
            <a:round/>
            <a:headEnd len="sm" w="sm" type="none"/>
            <a:tailEnd len="sm" w="sm" type="none"/>
          </a:ln>
        </p:spPr>
      </p:pic>
      <p:pic>
        <p:nvPicPr>
          <p:cNvPr id="232" name="Google Shape;232;p33" title="884E9A9A-90B4-4CB5-99C9-B40124006E67_1_105_c.jpeg"/>
          <p:cNvPicPr preferRelativeResize="0"/>
          <p:nvPr/>
        </p:nvPicPr>
        <p:blipFill rotWithShape="1">
          <a:blip r:embed="rId5">
            <a:alphaModFix/>
          </a:blip>
          <a:srcRect b="22747" l="7596" r="10717" t="38820"/>
          <a:stretch/>
        </p:blipFill>
        <p:spPr>
          <a:xfrm>
            <a:off x="391400" y="2963125"/>
            <a:ext cx="3817426" cy="1347101"/>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Electrical Selection</a:t>
            </a:r>
            <a:endParaRPr b="1" sz="3000">
              <a:solidFill>
                <a:schemeClr val="lt1"/>
              </a:solidFill>
              <a:latin typeface="Open Sans"/>
              <a:ea typeface="Open Sans"/>
              <a:cs typeface="Open Sans"/>
              <a:sym typeface="Open Sans"/>
            </a:endParaRPr>
          </a:p>
        </p:txBody>
      </p:sp>
      <p:sp>
        <p:nvSpPr>
          <p:cNvPr id="238" name="Google Shape;23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34"/>
          <p:cNvPicPr preferRelativeResize="0"/>
          <p:nvPr/>
        </p:nvPicPr>
        <p:blipFill>
          <a:blip r:embed="rId3">
            <a:alphaModFix/>
          </a:blip>
          <a:stretch>
            <a:fillRect/>
          </a:stretch>
        </p:blipFill>
        <p:spPr>
          <a:xfrm>
            <a:off x="2042450" y="966850"/>
            <a:ext cx="5584588" cy="40899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Electrical Selection</a:t>
            </a:r>
            <a:endParaRPr b="1" sz="3000">
              <a:solidFill>
                <a:schemeClr val="lt1"/>
              </a:solidFill>
              <a:latin typeface="Open Sans"/>
              <a:ea typeface="Open Sans"/>
              <a:cs typeface="Open Sans"/>
              <a:sym typeface="Open Sans"/>
            </a:endParaRPr>
          </a:p>
        </p:txBody>
      </p:sp>
      <p:sp>
        <p:nvSpPr>
          <p:cNvPr id="245" name="Google Shape;24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35" title="9662F86D-955F-442F-BC24-B694A9E6D759.jpeg"/>
          <p:cNvPicPr preferRelativeResize="0"/>
          <p:nvPr/>
        </p:nvPicPr>
        <p:blipFill>
          <a:blip r:embed="rId3">
            <a:alphaModFix/>
          </a:blip>
          <a:stretch>
            <a:fillRect/>
          </a:stretch>
        </p:blipFill>
        <p:spPr>
          <a:xfrm>
            <a:off x="588849" y="1066800"/>
            <a:ext cx="2628899" cy="3505198"/>
          </a:xfrm>
          <a:prstGeom prst="rect">
            <a:avLst/>
          </a:prstGeom>
          <a:noFill/>
          <a:ln>
            <a:noFill/>
          </a:ln>
        </p:spPr>
      </p:pic>
      <p:pic>
        <p:nvPicPr>
          <p:cNvPr id="247" name="Google Shape;247;p35" title="IMG_4031.JPG"/>
          <p:cNvPicPr preferRelativeResize="0"/>
          <p:nvPr/>
        </p:nvPicPr>
        <p:blipFill rotWithShape="1">
          <a:blip r:embed="rId4">
            <a:alphaModFix/>
          </a:blip>
          <a:srcRect b="3428" l="5496" r="4104" t="6829"/>
          <a:stretch/>
        </p:blipFill>
        <p:spPr>
          <a:xfrm>
            <a:off x="3606550" y="1179850"/>
            <a:ext cx="2376576" cy="3145800"/>
          </a:xfrm>
          <a:prstGeom prst="rect">
            <a:avLst/>
          </a:prstGeom>
          <a:noFill/>
          <a:ln>
            <a:noFill/>
          </a:ln>
        </p:spPr>
      </p:pic>
      <p:sp>
        <p:nvSpPr>
          <p:cNvPr id="248" name="Google Shape;248;p35"/>
          <p:cNvSpPr txBox="1"/>
          <p:nvPr/>
        </p:nvSpPr>
        <p:spPr>
          <a:xfrm>
            <a:off x="6356250" y="1409450"/>
            <a:ext cx="2554500" cy="11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XT30 - XT60 Converter</a:t>
            </a:r>
            <a:endParaRPr sz="1800">
              <a:solidFill>
                <a:schemeClr val="dk1"/>
              </a:solidFill>
            </a:endParaRPr>
          </a:p>
        </p:txBody>
      </p:sp>
      <p:cxnSp>
        <p:nvCxnSpPr>
          <p:cNvPr id="249" name="Google Shape;249;p35"/>
          <p:cNvCxnSpPr/>
          <p:nvPr/>
        </p:nvCxnSpPr>
        <p:spPr>
          <a:xfrm flipH="1" rot="10800000">
            <a:off x="4283925" y="1782675"/>
            <a:ext cx="3099900" cy="2009100"/>
          </a:xfrm>
          <a:prstGeom prst="straightConnector1">
            <a:avLst/>
          </a:prstGeom>
          <a:noFill/>
          <a:ln cap="flat" cmpd="sng" w="28575">
            <a:solidFill>
              <a:srgbClr val="FF0000"/>
            </a:solidFill>
            <a:prstDash val="solid"/>
            <a:round/>
            <a:headEnd len="med" w="med" type="none"/>
            <a:tailEnd len="med" w="med" type="triangle"/>
          </a:ln>
        </p:spPr>
      </p:cxnSp>
      <p:cxnSp>
        <p:nvCxnSpPr>
          <p:cNvPr id="250" name="Google Shape;250;p35"/>
          <p:cNvCxnSpPr/>
          <p:nvPr/>
        </p:nvCxnSpPr>
        <p:spPr>
          <a:xfrm flipH="1" rot="10800000">
            <a:off x="4674275" y="1679375"/>
            <a:ext cx="1728000" cy="780600"/>
          </a:xfrm>
          <a:prstGeom prst="straightConnector1">
            <a:avLst/>
          </a:prstGeom>
          <a:noFill/>
          <a:ln cap="flat" cmpd="sng" w="28575">
            <a:solidFill>
              <a:srgbClr val="FF0000"/>
            </a:solidFill>
            <a:prstDash val="solid"/>
            <a:round/>
            <a:headEnd len="med" w="med" type="none"/>
            <a:tailEnd len="med" w="med" type="triangle"/>
          </a:ln>
        </p:spPr>
      </p:cxnSp>
      <p:sp>
        <p:nvSpPr>
          <p:cNvPr id="251" name="Google Shape;251;p35"/>
          <p:cNvSpPr txBox="1"/>
          <p:nvPr/>
        </p:nvSpPr>
        <p:spPr>
          <a:xfrm>
            <a:off x="6371925" y="2459975"/>
            <a:ext cx="24513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USB to common hub</a:t>
            </a:r>
            <a:endParaRPr sz="1800">
              <a:solidFill>
                <a:schemeClr val="dk1"/>
              </a:solidFill>
            </a:endParaRPr>
          </a:p>
        </p:txBody>
      </p:sp>
      <p:cxnSp>
        <p:nvCxnSpPr>
          <p:cNvPr id="252" name="Google Shape;252;p35"/>
          <p:cNvCxnSpPr/>
          <p:nvPr/>
        </p:nvCxnSpPr>
        <p:spPr>
          <a:xfrm flipH="1" rot="10800000">
            <a:off x="5770725" y="2833125"/>
            <a:ext cx="889800" cy="258300"/>
          </a:xfrm>
          <a:prstGeom prst="straightConnector1">
            <a:avLst/>
          </a:prstGeom>
          <a:noFill/>
          <a:ln cap="flat" cmpd="sng" w="28575">
            <a:solidFill>
              <a:srgbClr val="0000FF"/>
            </a:solidFill>
            <a:prstDash val="solid"/>
            <a:round/>
            <a:headEnd len="med" w="med" type="none"/>
            <a:tailEnd len="med" w="med" type="triangle"/>
          </a:ln>
        </p:spPr>
      </p:cxnSp>
      <p:pic>
        <p:nvPicPr>
          <p:cNvPr id="253" name="Google Shape;253;p35"/>
          <p:cNvPicPr preferRelativeResize="0"/>
          <p:nvPr/>
        </p:nvPicPr>
        <p:blipFill rotWithShape="1">
          <a:blip r:embed="rId5">
            <a:alphaModFix/>
          </a:blip>
          <a:srcRect b="12342" l="4079" r="54462" t="0"/>
          <a:stretch/>
        </p:blipFill>
        <p:spPr>
          <a:xfrm>
            <a:off x="6873325" y="2907725"/>
            <a:ext cx="1520349" cy="1533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Control Selection</a:t>
            </a:r>
            <a:endParaRPr b="1" sz="3000">
              <a:solidFill>
                <a:schemeClr val="lt1"/>
              </a:solidFill>
              <a:latin typeface="Open Sans"/>
              <a:ea typeface="Open Sans"/>
              <a:cs typeface="Open Sans"/>
              <a:sym typeface="Open Sans"/>
            </a:endParaRPr>
          </a:p>
        </p:txBody>
      </p:sp>
      <p:sp>
        <p:nvSpPr>
          <p:cNvPr id="259" name="Google Shape;25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0" name="Google Shape;260;p36"/>
          <p:cNvPicPr preferRelativeResize="0"/>
          <p:nvPr/>
        </p:nvPicPr>
        <p:blipFill rotWithShape="1">
          <a:blip r:embed="rId3">
            <a:alphaModFix/>
          </a:blip>
          <a:srcRect b="19509" l="4150" r="0" t="44986"/>
          <a:stretch/>
        </p:blipFill>
        <p:spPr>
          <a:xfrm>
            <a:off x="400425" y="2276813"/>
            <a:ext cx="4171578" cy="2060120"/>
          </a:xfrm>
          <a:prstGeom prst="rect">
            <a:avLst/>
          </a:prstGeom>
          <a:noFill/>
          <a:ln cap="flat" cmpd="sng" w="9525">
            <a:solidFill>
              <a:schemeClr val="dk2"/>
            </a:solidFill>
            <a:prstDash val="solid"/>
            <a:round/>
            <a:headEnd len="sm" w="sm" type="none"/>
            <a:tailEnd len="sm" w="sm" type="none"/>
          </a:ln>
        </p:spPr>
      </p:pic>
      <p:sp>
        <p:nvSpPr>
          <p:cNvPr id="261" name="Google Shape;261;p36"/>
          <p:cNvSpPr txBox="1"/>
          <p:nvPr/>
        </p:nvSpPr>
        <p:spPr>
          <a:xfrm>
            <a:off x="171150" y="1036225"/>
            <a:ext cx="8707500" cy="1081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Utilized a CubeMars device called “R-Link”</a:t>
            </a:r>
            <a:r>
              <a:rPr lang="en" sz="1700">
                <a:solidFill>
                  <a:schemeClr val="dk1"/>
                </a:solidFill>
              </a:rPr>
              <a:t> </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S</a:t>
            </a:r>
            <a:r>
              <a:rPr lang="en" sz="1700">
                <a:solidFill>
                  <a:schemeClr val="dk1"/>
                </a:solidFill>
              </a:rPr>
              <a:t>erial-to-USB communication device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Facilitates connection to the motors' Upper Computer software for setup and control.</a:t>
            </a:r>
            <a:endParaRPr sz="1700">
              <a:solidFill>
                <a:schemeClr val="dk1"/>
              </a:solidFill>
            </a:endParaRPr>
          </a:p>
        </p:txBody>
      </p:sp>
      <p:pic>
        <p:nvPicPr>
          <p:cNvPr id="262" name="Google Shape;262;p36"/>
          <p:cNvPicPr preferRelativeResize="0"/>
          <p:nvPr/>
        </p:nvPicPr>
        <p:blipFill>
          <a:blip r:embed="rId4">
            <a:alphaModFix/>
          </a:blip>
          <a:stretch>
            <a:fillRect/>
          </a:stretch>
        </p:blipFill>
        <p:spPr>
          <a:xfrm>
            <a:off x="4785754" y="2276825"/>
            <a:ext cx="4022672" cy="20601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7"/>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268" name="Google Shape;268;p37"/>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37"/>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270" name="Google Shape;270;p37"/>
          <p:cNvSpPr txBox="1"/>
          <p:nvPr/>
        </p:nvSpPr>
        <p:spPr>
          <a:xfrm>
            <a:off x="393450" y="119100"/>
            <a:ext cx="83571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Analysis of Design</a:t>
            </a:r>
            <a:endParaRPr b="1" sz="3600">
              <a:solidFill>
                <a:schemeClr val="lt1"/>
              </a:solidFill>
              <a:latin typeface="Montserrat"/>
              <a:ea typeface="Montserrat"/>
              <a:cs typeface="Montserrat"/>
              <a:sym typeface="Montserrat"/>
            </a:endParaRPr>
          </a:p>
        </p:txBody>
      </p:sp>
      <p:sp>
        <p:nvSpPr>
          <p:cNvPr id="271" name="Google Shape;271;p37"/>
          <p:cNvSpPr txBox="1"/>
          <p:nvPr/>
        </p:nvSpPr>
        <p:spPr>
          <a:xfrm>
            <a:off x="385525" y="1383250"/>
            <a:ext cx="6003900" cy="3210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Embodiment Design Checklist</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Risk Analysis (FMECA and FTA)</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DFMA</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Design Validation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Comparison of Design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Cost Accounting and Cost Model</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272" name="Google Shape;27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Logistical Challenges Faced</a:t>
            </a:r>
            <a:endParaRPr b="1" sz="3600">
              <a:solidFill>
                <a:schemeClr val="lt1"/>
              </a:solidFill>
              <a:latin typeface="Montserrat"/>
              <a:ea typeface="Montserrat"/>
              <a:cs typeface="Montserrat"/>
              <a:sym typeface="Montserrat"/>
            </a:endParaRPr>
          </a:p>
        </p:txBody>
      </p:sp>
      <p:sp>
        <p:nvSpPr>
          <p:cNvPr id="278" name="Google Shape;278;p38"/>
          <p:cNvSpPr txBox="1"/>
          <p:nvPr>
            <p:ph idx="12" type="sldNum"/>
          </p:nvPr>
        </p:nvSpPr>
        <p:spPr>
          <a:xfrm>
            <a:off x="8472458" y="48119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38"/>
          <p:cNvPicPr preferRelativeResize="0"/>
          <p:nvPr/>
        </p:nvPicPr>
        <p:blipFill>
          <a:blip r:embed="rId3">
            <a:alphaModFix/>
          </a:blip>
          <a:stretch>
            <a:fillRect/>
          </a:stretch>
        </p:blipFill>
        <p:spPr>
          <a:xfrm rot="10800000">
            <a:off x="6310138" y="2733250"/>
            <a:ext cx="2609850" cy="1885950"/>
          </a:xfrm>
          <a:prstGeom prst="rect">
            <a:avLst/>
          </a:prstGeom>
          <a:noFill/>
          <a:ln cap="flat" cmpd="sng" w="9525">
            <a:solidFill>
              <a:srgbClr val="000000"/>
            </a:solidFill>
            <a:prstDash val="solid"/>
            <a:round/>
            <a:headEnd len="sm" w="sm" type="none"/>
            <a:tailEnd len="sm" w="sm" type="none"/>
          </a:ln>
        </p:spPr>
      </p:pic>
      <p:sp>
        <p:nvSpPr>
          <p:cNvPr id="280" name="Google Shape;280;p38"/>
          <p:cNvSpPr txBox="1"/>
          <p:nvPr/>
        </p:nvSpPr>
        <p:spPr>
          <a:xfrm>
            <a:off x="8223775" y="4231650"/>
            <a:ext cx="585900" cy="32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OLD</a:t>
            </a:r>
            <a:endParaRPr/>
          </a:p>
        </p:txBody>
      </p:sp>
      <p:pic>
        <p:nvPicPr>
          <p:cNvPr id="281" name="Google Shape;281;p38"/>
          <p:cNvPicPr preferRelativeResize="0"/>
          <p:nvPr/>
        </p:nvPicPr>
        <p:blipFill>
          <a:blip r:embed="rId4">
            <a:alphaModFix/>
          </a:blip>
          <a:stretch>
            <a:fillRect/>
          </a:stretch>
        </p:blipFill>
        <p:spPr>
          <a:xfrm>
            <a:off x="6300250" y="1255875"/>
            <a:ext cx="2629625" cy="1477375"/>
          </a:xfrm>
          <a:prstGeom prst="rect">
            <a:avLst/>
          </a:prstGeom>
          <a:noFill/>
          <a:ln cap="flat" cmpd="sng" w="9525">
            <a:solidFill>
              <a:srgbClr val="000000"/>
            </a:solidFill>
            <a:prstDash val="solid"/>
            <a:round/>
            <a:headEnd len="sm" w="sm" type="none"/>
            <a:tailEnd len="sm" w="sm" type="none"/>
          </a:ln>
        </p:spPr>
      </p:pic>
      <p:sp>
        <p:nvSpPr>
          <p:cNvPr id="282" name="Google Shape;282;p38"/>
          <p:cNvSpPr txBox="1"/>
          <p:nvPr/>
        </p:nvSpPr>
        <p:spPr>
          <a:xfrm>
            <a:off x="8183425" y="2408650"/>
            <a:ext cx="666600" cy="32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NEW</a:t>
            </a:r>
            <a:endParaRPr/>
          </a:p>
        </p:txBody>
      </p:sp>
      <p:sp>
        <p:nvSpPr>
          <p:cNvPr id="283" name="Google Shape;283;p38"/>
          <p:cNvSpPr txBox="1"/>
          <p:nvPr/>
        </p:nvSpPr>
        <p:spPr>
          <a:xfrm>
            <a:off x="189250" y="1161400"/>
            <a:ext cx="6111000" cy="345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chemeClr val="dk1"/>
                </a:solidFill>
              </a:rPr>
              <a:t>Design Complexity &amp; Iteration:</a:t>
            </a:r>
            <a:endParaRPr b="1" sz="1800">
              <a:solidFill>
                <a:schemeClr val="dk1"/>
              </a:solidFill>
            </a:endParaRPr>
          </a:p>
          <a:p>
            <a:pPr indent="-342900" lvl="0" marL="457200" rtl="0" algn="l">
              <a:lnSpc>
                <a:spcPct val="100000"/>
              </a:lnSpc>
              <a:spcBef>
                <a:spcPts val="1200"/>
              </a:spcBef>
              <a:spcAft>
                <a:spcPts val="0"/>
              </a:spcAft>
              <a:buClr>
                <a:schemeClr val="dk1"/>
              </a:buClr>
              <a:buSzPts val="1800"/>
              <a:buChar char="●"/>
            </a:pPr>
            <a:r>
              <a:rPr lang="en" sz="1800">
                <a:solidFill>
                  <a:schemeClr val="dk1"/>
                </a:solidFill>
              </a:rPr>
              <a:t>Realization of design complexity during fabrication</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Necessity for iterative redesign of components</a:t>
            </a:r>
            <a:endParaRPr sz="18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 sz="1800">
                <a:solidFill>
                  <a:schemeClr val="dk1"/>
                </a:solidFill>
              </a:rPr>
              <a:t>Manufacturing &amp; Assembly Issues:</a:t>
            </a:r>
            <a:endParaRPr b="1" sz="1800">
              <a:solidFill>
                <a:schemeClr val="dk1"/>
              </a:solidFill>
            </a:endParaRPr>
          </a:p>
          <a:p>
            <a:pPr indent="-342900" lvl="0" marL="457200" rtl="0" algn="l">
              <a:lnSpc>
                <a:spcPct val="100000"/>
              </a:lnSpc>
              <a:spcBef>
                <a:spcPts val="1200"/>
              </a:spcBef>
              <a:spcAft>
                <a:spcPts val="0"/>
              </a:spcAft>
              <a:buClr>
                <a:schemeClr val="dk1"/>
              </a:buClr>
              <a:buSzPts val="1800"/>
              <a:buChar char="●"/>
            </a:pPr>
            <a:r>
              <a:rPr lang="en" sz="1800">
                <a:solidFill>
                  <a:schemeClr val="dk1"/>
                </a:solidFill>
              </a:rPr>
              <a:t>Tolerance issues with threading PLA and heat-set inserts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Importance of infill percentage for 3D-printed part strength</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Impact of print orientation on dimensional accuracy</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Clearance problems with press-fit fasteners, requiring base redesign</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Logistical Challenges Faced</a:t>
            </a:r>
            <a:endParaRPr b="1" sz="3600">
              <a:solidFill>
                <a:schemeClr val="lt1"/>
              </a:solidFill>
              <a:latin typeface="Montserrat"/>
              <a:ea typeface="Montserrat"/>
              <a:cs typeface="Montserrat"/>
              <a:sym typeface="Montserrat"/>
            </a:endParaRPr>
          </a:p>
        </p:txBody>
      </p:sp>
      <p:sp>
        <p:nvSpPr>
          <p:cNvPr id="289" name="Google Shape;289;p39"/>
          <p:cNvSpPr txBox="1"/>
          <p:nvPr>
            <p:ph idx="12" type="sldNum"/>
          </p:nvPr>
        </p:nvSpPr>
        <p:spPr>
          <a:xfrm>
            <a:off x="8472458" y="48119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9"/>
          <p:cNvSpPr txBox="1"/>
          <p:nvPr/>
        </p:nvSpPr>
        <p:spPr>
          <a:xfrm>
            <a:off x="139675" y="1195750"/>
            <a:ext cx="6382800" cy="361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 sz="1700">
                <a:solidFill>
                  <a:schemeClr val="dk1"/>
                </a:solidFill>
              </a:rPr>
              <a:t>Motor Control Challenges:</a:t>
            </a:r>
            <a:endParaRPr b="1"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n" sz="1700">
                <a:solidFill>
                  <a:schemeClr val="dk1"/>
                </a:solidFill>
              </a:rPr>
              <a:t>Difficulties with Arduino to CAN Bus connection.</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Limited C language expertise leading to control delays.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Successful individual motor testing via R-link and upper computer</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Goal to continue to troubleshoot the Arduino to CAN connection</a:t>
            </a:r>
            <a:endParaRPr sz="17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 sz="1700">
                <a:solidFill>
                  <a:schemeClr val="dk1"/>
                </a:solidFill>
              </a:rPr>
              <a:t>Budgeting &amp; Outsourcing:</a:t>
            </a:r>
            <a:endParaRPr b="1"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n" sz="1700">
                <a:solidFill>
                  <a:schemeClr val="dk1"/>
                </a:solidFill>
              </a:rPr>
              <a:t>Unexpected tariff fees impacting project budget. (500$)</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Cancel further foreign orders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Successful acquisition of components through LANL sponsorship</a:t>
            </a:r>
            <a:endParaRPr sz="1700">
              <a:solidFill>
                <a:schemeClr val="dk1"/>
              </a:solidFill>
            </a:endParaRPr>
          </a:p>
          <a:p>
            <a:pPr indent="0" lvl="0" marL="457200" rtl="0" algn="l">
              <a:lnSpc>
                <a:spcPct val="100000"/>
              </a:lnSpc>
              <a:spcBef>
                <a:spcPts val="1200"/>
              </a:spcBef>
              <a:spcAft>
                <a:spcPts val="1200"/>
              </a:spcAft>
              <a:buNone/>
            </a:pPr>
            <a:r>
              <a:t/>
            </a:r>
            <a:endParaRPr sz="1800">
              <a:solidFill>
                <a:schemeClr val="dk2"/>
              </a:solidFill>
            </a:endParaRPr>
          </a:p>
        </p:txBody>
      </p:sp>
      <p:pic>
        <p:nvPicPr>
          <p:cNvPr id="291" name="Google Shape;291;p39"/>
          <p:cNvPicPr preferRelativeResize="0"/>
          <p:nvPr/>
        </p:nvPicPr>
        <p:blipFill rotWithShape="1">
          <a:blip r:embed="rId3">
            <a:alphaModFix/>
          </a:blip>
          <a:srcRect b="12832" l="25776" r="23038" t="18800"/>
          <a:stretch/>
        </p:blipFill>
        <p:spPr>
          <a:xfrm rot="5400000">
            <a:off x="6936750" y="773449"/>
            <a:ext cx="1429626" cy="2545754"/>
          </a:xfrm>
          <a:prstGeom prst="rect">
            <a:avLst/>
          </a:prstGeom>
          <a:noFill/>
          <a:ln>
            <a:noFill/>
          </a:ln>
        </p:spPr>
      </p:pic>
      <p:pic>
        <p:nvPicPr>
          <p:cNvPr id="292" name="Google Shape;292;p39"/>
          <p:cNvPicPr preferRelativeResize="0"/>
          <p:nvPr/>
        </p:nvPicPr>
        <p:blipFill rotWithShape="1">
          <a:blip r:embed="rId4">
            <a:alphaModFix/>
          </a:blip>
          <a:srcRect b="19931" l="13154" r="7744" t="25566"/>
          <a:stretch/>
        </p:blipFill>
        <p:spPr>
          <a:xfrm>
            <a:off x="6585863" y="2853851"/>
            <a:ext cx="2131398" cy="1958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Embodiment Design Checklist</a:t>
            </a:r>
            <a:endParaRPr b="1" sz="3600">
              <a:solidFill>
                <a:schemeClr val="lt1"/>
              </a:solidFill>
              <a:latin typeface="Montserrat"/>
              <a:ea typeface="Montserrat"/>
              <a:cs typeface="Montserrat"/>
              <a:sym typeface="Montserrat"/>
            </a:endParaRPr>
          </a:p>
        </p:txBody>
      </p:sp>
      <p:sp>
        <p:nvSpPr>
          <p:cNvPr id="298" name="Google Shape;29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p40"/>
          <p:cNvPicPr preferRelativeResize="0"/>
          <p:nvPr/>
        </p:nvPicPr>
        <p:blipFill rotWithShape="1">
          <a:blip r:embed="rId3">
            <a:alphaModFix/>
          </a:blip>
          <a:srcRect b="42650" l="0" r="0" t="0"/>
          <a:stretch/>
        </p:blipFill>
        <p:spPr>
          <a:xfrm>
            <a:off x="437375" y="1047275"/>
            <a:ext cx="8269250" cy="3835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440">
                <a:solidFill>
                  <a:schemeClr val="lt1"/>
                </a:solidFill>
                <a:latin typeface="Montserrat"/>
                <a:ea typeface="Montserrat"/>
                <a:cs typeface="Montserrat"/>
                <a:sym typeface="Montserrat"/>
              </a:rPr>
              <a:t>Failure Modes, Effects, and Criticality Analysis (FMECA)</a:t>
            </a:r>
            <a:endParaRPr b="1" sz="2440">
              <a:solidFill>
                <a:schemeClr val="lt1"/>
              </a:solidFill>
              <a:latin typeface="Montserrat"/>
              <a:ea typeface="Montserrat"/>
              <a:cs typeface="Montserrat"/>
              <a:sym typeface="Montserrat"/>
            </a:endParaRPr>
          </a:p>
        </p:txBody>
      </p:sp>
      <p:sp>
        <p:nvSpPr>
          <p:cNvPr id="305" name="Google Shape;30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6" name="Google Shape;306;p41"/>
          <p:cNvPicPr preferRelativeResize="0"/>
          <p:nvPr/>
        </p:nvPicPr>
        <p:blipFill rotWithShape="1">
          <a:blip r:embed="rId3">
            <a:alphaModFix/>
          </a:blip>
          <a:srcRect b="0" l="0" r="0" t="0"/>
          <a:stretch/>
        </p:blipFill>
        <p:spPr>
          <a:xfrm>
            <a:off x="116125" y="1285350"/>
            <a:ext cx="8911751" cy="3176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100">
                <a:solidFill>
                  <a:schemeClr val="lt1"/>
                </a:solidFill>
                <a:latin typeface="Montserrat"/>
                <a:ea typeface="Montserrat"/>
                <a:cs typeface="Montserrat"/>
                <a:sym typeface="Montserrat"/>
              </a:rPr>
              <a:t>Problem Identification</a:t>
            </a:r>
            <a:endParaRPr b="1" sz="4100">
              <a:solidFill>
                <a:schemeClr val="lt1"/>
              </a:solidFill>
              <a:latin typeface="Montserrat"/>
              <a:ea typeface="Montserrat"/>
              <a:cs typeface="Montserrat"/>
              <a:sym typeface="Montserrat"/>
            </a:endParaRPr>
          </a:p>
        </p:txBody>
      </p:sp>
      <p:sp>
        <p:nvSpPr>
          <p:cNvPr id="73" name="Google Shape;73;p15"/>
          <p:cNvSpPr txBox="1"/>
          <p:nvPr/>
        </p:nvSpPr>
        <p:spPr>
          <a:xfrm>
            <a:off x="185275" y="1067625"/>
            <a:ext cx="5325600" cy="33219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1200"/>
              </a:spcBef>
              <a:spcAft>
                <a:spcPts val="0"/>
              </a:spcAft>
              <a:buNone/>
            </a:pPr>
            <a:r>
              <a:rPr b="1" lang="en" sz="1700">
                <a:solidFill>
                  <a:schemeClr val="dk1"/>
                </a:solidFill>
              </a:rPr>
              <a:t>Location:</a:t>
            </a:r>
            <a:r>
              <a:rPr lang="en" sz="1700">
                <a:solidFill>
                  <a:schemeClr val="dk1"/>
                </a:solidFill>
              </a:rPr>
              <a:t> Hanford Site, Washington State</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Background:</a:t>
            </a:r>
            <a:r>
              <a:rPr lang="en" sz="1700">
                <a:solidFill>
                  <a:schemeClr val="dk1"/>
                </a:solidFill>
              </a:rPr>
              <a:t> 45+ years of plutonium production has led to 56+ million gallons of hazardous and radioactive waste stored at the Hanford Site.</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Problem:</a:t>
            </a:r>
            <a:r>
              <a:rPr lang="en" sz="1700">
                <a:solidFill>
                  <a:schemeClr val="dk1"/>
                </a:solidFill>
              </a:rPr>
              <a:t> Original tanks designed for 25 years; most now exceed this, with approximately 68 tanks in critical condition.</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Risk: </a:t>
            </a:r>
            <a:r>
              <a:rPr lang="en" sz="1700">
                <a:solidFill>
                  <a:schemeClr val="dk1"/>
                </a:solidFill>
              </a:rPr>
              <a:t>High environmental and health risks due to tank deterioration, posing a growing threat to surrounding areas.</a:t>
            </a:r>
            <a:endParaRPr sz="1700">
              <a:solidFill>
                <a:schemeClr val="dk1"/>
              </a:solidFill>
            </a:endParaRPr>
          </a:p>
          <a:p>
            <a:pPr indent="0" lvl="0" marL="0" rtl="0" algn="l">
              <a:lnSpc>
                <a:spcPct val="100000"/>
              </a:lnSpc>
              <a:spcBef>
                <a:spcPts val="1200"/>
              </a:spcBef>
              <a:spcAft>
                <a:spcPts val="0"/>
              </a:spcAft>
              <a:buNone/>
            </a:pPr>
            <a:r>
              <a:t/>
            </a:r>
            <a:endParaRPr sz="1500">
              <a:solidFill>
                <a:schemeClr val="dk1"/>
              </a:solidFill>
            </a:endParaRPr>
          </a:p>
        </p:txBody>
      </p:sp>
      <p:pic>
        <p:nvPicPr>
          <p:cNvPr id="74" name="Google Shape;74;p15"/>
          <p:cNvPicPr preferRelativeResize="0"/>
          <p:nvPr/>
        </p:nvPicPr>
        <p:blipFill>
          <a:blip r:embed="rId3">
            <a:alphaModFix/>
          </a:blip>
          <a:stretch>
            <a:fillRect/>
          </a:stretch>
        </p:blipFill>
        <p:spPr>
          <a:xfrm>
            <a:off x="6033831" y="3008563"/>
            <a:ext cx="2522019" cy="1670025"/>
          </a:xfrm>
          <a:prstGeom prst="rect">
            <a:avLst/>
          </a:prstGeom>
          <a:noFill/>
          <a:ln>
            <a:noFill/>
          </a:ln>
        </p:spPr>
      </p:pic>
      <p:pic>
        <p:nvPicPr>
          <p:cNvPr id="75" name="Google Shape;75;p15"/>
          <p:cNvPicPr preferRelativeResize="0"/>
          <p:nvPr/>
        </p:nvPicPr>
        <p:blipFill>
          <a:blip r:embed="rId4">
            <a:alphaModFix/>
          </a:blip>
          <a:stretch>
            <a:fillRect/>
          </a:stretch>
        </p:blipFill>
        <p:spPr>
          <a:xfrm>
            <a:off x="5659823" y="1067625"/>
            <a:ext cx="3172952" cy="1895125"/>
          </a:xfrm>
          <a:prstGeom prst="rect">
            <a:avLst/>
          </a:prstGeom>
          <a:noFill/>
          <a:ln>
            <a:noFill/>
          </a:ln>
        </p:spPr>
      </p:pic>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440">
                <a:solidFill>
                  <a:schemeClr val="lt1"/>
                </a:solidFill>
                <a:latin typeface="Montserrat"/>
                <a:ea typeface="Montserrat"/>
                <a:cs typeface="Montserrat"/>
                <a:sym typeface="Montserrat"/>
              </a:rPr>
              <a:t>Failure Modes, Effects, and Criticality Analysis (FMECA)</a:t>
            </a:r>
            <a:endParaRPr b="1" sz="2440">
              <a:solidFill>
                <a:schemeClr val="lt1"/>
              </a:solidFill>
              <a:latin typeface="Montserrat"/>
              <a:ea typeface="Montserrat"/>
              <a:cs typeface="Montserrat"/>
              <a:sym typeface="Montserrat"/>
            </a:endParaRPr>
          </a:p>
        </p:txBody>
      </p:sp>
      <p:sp>
        <p:nvSpPr>
          <p:cNvPr id="312" name="Google Shape;31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42"/>
          <p:cNvPicPr preferRelativeResize="0"/>
          <p:nvPr/>
        </p:nvPicPr>
        <p:blipFill rotWithShape="1">
          <a:blip r:embed="rId3">
            <a:alphaModFix/>
          </a:blip>
          <a:srcRect b="0" l="0" r="0" t="18580"/>
          <a:stretch/>
        </p:blipFill>
        <p:spPr>
          <a:xfrm>
            <a:off x="163800" y="1579300"/>
            <a:ext cx="8762500" cy="2475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Fault Tree Analysis (FTA)</a:t>
            </a:r>
            <a:endParaRPr b="1" sz="3600">
              <a:solidFill>
                <a:schemeClr val="lt1"/>
              </a:solidFill>
              <a:latin typeface="Montserrat"/>
              <a:ea typeface="Montserrat"/>
              <a:cs typeface="Montserrat"/>
              <a:sym typeface="Montserrat"/>
            </a:endParaRPr>
          </a:p>
        </p:txBody>
      </p:sp>
      <p:sp>
        <p:nvSpPr>
          <p:cNvPr id="319" name="Google Shape;31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43"/>
          <p:cNvPicPr preferRelativeResize="0"/>
          <p:nvPr/>
        </p:nvPicPr>
        <p:blipFill>
          <a:blip r:embed="rId3">
            <a:alphaModFix/>
          </a:blip>
          <a:stretch>
            <a:fillRect/>
          </a:stretch>
        </p:blipFill>
        <p:spPr>
          <a:xfrm>
            <a:off x="887813" y="1361988"/>
            <a:ext cx="7368365" cy="3355337"/>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9" y="4"/>
            <a:ext cx="9144000" cy="841800"/>
          </a:xfrm>
          <a:prstGeom prst="rect">
            <a:avLst/>
          </a:prstGeom>
          <a:solidFill>
            <a:srgbClr val="5B0F00"/>
          </a:solidFill>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Standards and Codes</a:t>
            </a:r>
            <a:endParaRPr b="1">
              <a:solidFill>
                <a:schemeClr val="lt1"/>
              </a:solidFill>
            </a:endParaRPr>
          </a:p>
        </p:txBody>
      </p:sp>
      <p:sp>
        <p:nvSpPr>
          <p:cNvPr id="326" name="Google Shape;32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7" name="Google Shape;327;p44"/>
          <p:cNvGraphicFramePr/>
          <p:nvPr/>
        </p:nvGraphicFramePr>
        <p:xfrm>
          <a:off x="499538" y="962975"/>
          <a:ext cx="3000000" cy="3000000"/>
        </p:xfrm>
        <a:graphic>
          <a:graphicData uri="http://schemas.openxmlformats.org/drawingml/2006/table">
            <a:tbl>
              <a:tblPr>
                <a:noFill/>
                <a:tableStyleId>{6DB83B5B-112F-4C5D-8285-F936007F32A9}</a:tableStyleId>
              </a:tblPr>
              <a:tblGrid>
                <a:gridCol w="2291150"/>
                <a:gridCol w="5853775"/>
              </a:tblGrid>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Code </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Implication</a:t>
                      </a:r>
                      <a:endParaRPr b="1"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FMECA- (ISO 10218-2:2025) [7]</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Failure mode and effects analysis which provides a systematic process for identifying potential failures in a design, process, or product. Assessing their severity occurrence, detection capability, and actions to mitigate risks. Addresses robots integrated into machinery (robot applications and cells).</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Environmental Protection Agency - (40 CFR Part 191) [1]</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Disposal systems for spent nuclear fuel or high-level or transuranic radioactive wastes shall be designed to provide a reasonable expectation, based upon performance assessments, that the cumulative releases of radionuclides to the accessible environment for 10,000 years after disposal from all significant processes and events that may affect the disposal system shall</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050">
                          <a:highlight>
                            <a:srgbClr val="FFFFFF"/>
                          </a:highlight>
                          <a:latin typeface="Times New Roman"/>
                          <a:ea typeface="Times New Roman"/>
                          <a:cs typeface="Times New Roman"/>
                          <a:sym typeface="Times New Roman"/>
                        </a:rPr>
                        <a:t>Federal Land Disposal Requirements (40 CFR Part 268) [2]</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Generators and treatment facilities that ship mixed waste for disposal at the Hanford Site must do the following to demonstrate compliance with LDR regulations</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050">
                          <a:highlight>
                            <a:srgbClr val="FFFFFF"/>
                          </a:highlight>
                          <a:latin typeface="Times New Roman"/>
                          <a:ea typeface="Times New Roman"/>
                          <a:cs typeface="Times New Roman"/>
                          <a:sym typeface="Times New Roman"/>
                        </a:rPr>
                        <a:t>The Washington State Dangerous Waste Regulations (WAC 173-303) [3]</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The Washington State Dangerous Waste Regulations (WAC 173-303) regulate a broader universe of waste than the RCRA regulations and have additional land disposal restrictions. Waste generators and treaters must understand Washington's regulations as they apply to the disposal of waste.</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050">
                          <a:highlight>
                            <a:srgbClr val="FFFFFF"/>
                          </a:highlight>
                          <a:latin typeface="Times New Roman"/>
                          <a:ea typeface="Times New Roman"/>
                          <a:cs typeface="Times New Roman"/>
                          <a:sym typeface="Times New Roman"/>
                        </a:rPr>
                        <a:t>IAEA-TECDOC-672 (Section 4) [4]</a:t>
                      </a:r>
                      <a:endParaRPr b="1" sz="105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Robotic System Applications - Addresses the potential use of robotic technology as it relates to different modes of plant operation</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050">
                          <a:highlight>
                            <a:srgbClr val="FFFFFF"/>
                          </a:highlight>
                          <a:latin typeface="Times New Roman"/>
                          <a:ea typeface="Times New Roman"/>
                          <a:cs typeface="Times New Roman"/>
                          <a:sym typeface="Times New Roman"/>
                        </a:rPr>
                        <a:t>ISO 10218 [5]</a:t>
                      </a:r>
                      <a:endParaRPr b="1" sz="105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Safety requirements for industrial robots</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 sz="1050">
                          <a:highlight>
                            <a:srgbClr val="FFFFFF"/>
                          </a:highlight>
                          <a:latin typeface="Times New Roman"/>
                          <a:ea typeface="Times New Roman"/>
                          <a:cs typeface="Times New Roman"/>
                          <a:sym typeface="Times New Roman"/>
                        </a:rPr>
                        <a:t>USDL OSHA Standard 1915.181  [6]</a:t>
                      </a:r>
                      <a:endParaRPr b="1" sz="105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highlight>
                            <a:srgbClr val="FFFFFF"/>
                          </a:highlight>
                          <a:latin typeface="Times New Roman"/>
                          <a:ea typeface="Times New Roman"/>
                          <a:cs typeface="Times New Roman"/>
                          <a:sym typeface="Times New Roman"/>
                        </a:rPr>
                        <a:t>Electrical circuits and distribution boards</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9" y="4"/>
            <a:ext cx="9144000" cy="841800"/>
          </a:xfrm>
          <a:prstGeom prst="rect">
            <a:avLst/>
          </a:prstGeom>
          <a:solidFill>
            <a:srgbClr val="5B0F00"/>
          </a:solidFill>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DFMA</a:t>
            </a:r>
            <a:endParaRPr b="1">
              <a:solidFill>
                <a:schemeClr val="lt1"/>
              </a:solidFill>
            </a:endParaRPr>
          </a:p>
        </p:txBody>
      </p:sp>
      <p:sp>
        <p:nvSpPr>
          <p:cNvPr id="333" name="Google Shape;33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4" name="Google Shape;334;p45"/>
          <p:cNvSpPr txBox="1"/>
          <p:nvPr/>
        </p:nvSpPr>
        <p:spPr>
          <a:xfrm>
            <a:off x="193650" y="896550"/>
            <a:ext cx="4855800" cy="384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Over 40 custom 3D-printed parts across 5 subassemblies prioritized ease of assembly and repeatable manufacturing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Standardized M2.5–M6 screws and used counterbored holes to avoid clearance issues.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Switched from heat-set inserts to open nut-and-bolt method for bicep/forearm to reduce print failures and time spent soldering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Added bearing divots in J1 and J4 to reduce PLA friction and prevent deformation.</a:t>
            </a:r>
            <a:endParaRPr sz="1800">
              <a:solidFill>
                <a:schemeClr val="dk1"/>
              </a:solidFill>
            </a:endParaRPr>
          </a:p>
        </p:txBody>
      </p:sp>
      <p:pic>
        <p:nvPicPr>
          <p:cNvPr id="335" name="Google Shape;335;p45"/>
          <p:cNvPicPr preferRelativeResize="0"/>
          <p:nvPr/>
        </p:nvPicPr>
        <p:blipFill>
          <a:blip r:embed="rId3">
            <a:alphaModFix/>
          </a:blip>
          <a:stretch>
            <a:fillRect/>
          </a:stretch>
        </p:blipFill>
        <p:spPr>
          <a:xfrm>
            <a:off x="6208775" y="994200"/>
            <a:ext cx="1954600" cy="1980725"/>
          </a:xfrm>
          <a:prstGeom prst="rect">
            <a:avLst/>
          </a:prstGeom>
          <a:noFill/>
          <a:ln>
            <a:noFill/>
          </a:ln>
        </p:spPr>
      </p:pic>
      <p:pic>
        <p:nvPicPr>
          <p:cNvPr id="336" name="Google Shape;336;p45"/>
          <p:cNvPicPr preferRelativeResize="0"/>
          <p:nvPr/>
        </p:nvPicPr>
        <p:blipFill>
          <a:blip r:embed="rId4">
            <a:alphaModFix/>
          </a:blip>
          <a:stretch>
            <a:fillRect/>
          </a:stretch>
        </p:blipFill>
        <p:spPr>
          <a:xfrm>
            <a:off x="6185163" y="3127326"/>
            <a:ext cx="2001832" cy="18637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9" y="4"/>
            <a:ext cx="9144000" cy="841800"/>
          </a:xfrm>
          <a:prstGeom prst="rect">
            <a:avLst/>
          </a:prstGeom>
          <a:solidFill>
            <a:srgbClr val="5B0F00"/>
          </a:solidFill>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DFMA</a:t>
            </a:r>
            <a:endParaRPr b="1">
              <a:solidFill>
                <a:schemeClr val="lt1"/>
              </a:solidFill>
            </a:endParaRPr>
          </a:p>
        </p:txBody>
      </p:sp>
      <p:sp>
        <p:nvSpPr>
          <p:cNvPr id="342" name="Google Shape;34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46"/>
          <p:cNvSpPr txBox="1"/>
          <p:nvPr/>
        </p:nvSpPr>
        <p:spPr>
          <a:xfrm>
            <a:off x="432600" y="752825"/>
            <a:ext cx="4242900" cy="24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Used ~1 mm fit tolerances for ball bearings in J2, J3, and J5 to ensure secure seating.</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J1 and J4 share mirrored components; J2, J3, and J5 follow a cylindrical architecture.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Reused motor holders, bearing mounts, and fastener strategies to reduce part variability and streamline prototyping.</a:t>
            </a:r>
            <a:endParaRPr sz="1800">
              <a:solidFill>
                <a:schemeClr val="dk1"/>
              </a:solidFill>
            </a:endParaRPr>
          </a:p>
        </p:txBody>
      </p:sp>
      <p:pic>
        <p:nvPicPr>
          <p:cNvPr id="344" name="Google Shape;344;p46"/>
          <p:cNvPicPr preferRelativeResize="0"/>
          <p:nvPr/>
        </p:nvPicPr>
        <p:blipFill>
          <a:blip r:embed="rId3">
            <a:alphaModFix/>
          </a:blip>
          <a:stretch>
            <a:fillRect/>
          </a:stretch>
        </p:blipFill>
        <p:spPr>
          <a:xfrm>
            <a:off x="5494650" y="937454"/>
            <a:ext cx="2755624" cy="399689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0" y="0"/>
            <a:ext cx="9144000" cy="8589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990"/>
              <a:buFont typeface="Arial"/>
              <a:buNone/>
            </a:pPr>
            <a:r>
              <a:rPr b="1" lang="en" sz="2940">
                <a:solidFill>
                  <a:schemeClr val="lt1"/>
                </a:solidFill>
                <a:latin typeface="Montserrat"/>
                <a:ea typeface="Montserrat"/>
                <a:cs typeface="Montserrat"/>
                <a:sym typeface="Montserrat"/>
              </a:rPr>
              <a:t>Design Validation: Individual Motor</a:t>
            </a:r>
            <a:endParaRPr b="1" sz="2940">
              <a:solidFill>
                <a:schemeClr val="lt1"/>
              </a:solidFill>
              <a:latin typeface="Montserrat"/>
              <a:ea typeface="Montserrat"/>
              <a:cs typeface="Montserrat"/>
              <a:sym typeface="Montserrat"/>
            </a:endParaRPr>
          </a:p>
        </p:txBody>
      </p:sp>
      <p:sp>
        <p:nvSpPr>
          <p:cNvPr id="350" name="Google Shape;35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7"/>
          <p:cNvSpPr txBox="1"/>
          <p:nvPr/>
        </p:nvSpPr>
        <p:spPr>
          <a:xfrm>
            <a:off x="218825" y="1182975"/>
            <a:ext cx="5596800" cy="3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Motors tested </a:t>
            </a:r>
            <a:r>
              <a:rPr b="1" lang="en" sz="1300">
                <a:solidFill>
                  <a:schemeClr val="dk1"/>
                </a:solidFill>
              </a:rPr>
              <a:t>individually</a:t>
            </a:r>
            <a:r>
              <a:rPr lang="en" sz="1300">
                <a:solidFill>
                  <a:schemeClr val="dk1"/>
                </a:solidFill>
              </a:rPr>
              <a:t> and </a:t>
            </a:r>
            <a:r>
              <a:rPr b="1" lang="en" sz="1300">
                <a:solidFill>
                  <a:schemeClr val="dk1"/>
                </a:solidFill>
              </a:rPr>
              <a:t>within full assembly</a:t>
            </a:r>
            <a:r>
              <a:rPr lang="en" sz="1300">
                <a:solidFill>
                  <a:schemeClr val="dk1"/>
                </a:solidFill>
              </a:rPr>
              <a:t>.</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Target actuation frequency: </a:t>
            </a:r>
            <a:r>
              <a:rPr b="1" lang="en" sz="1300">
                <a:solidFill>
                  <a:schemeClr val="dk1"/>
                </a:solidFill>
              </a:rPr>
              <a:t>1 Hz (6.28 rad/s)</a:t>
            </a:r>
            <a:r>
              <a:rPr lang="en" sz="1300">
                <a:solidFill>
                  <a:schemeClr val="dk1"/>
                </a:solidFill>
              </a:rPr>
              <a:t>.</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Upper Computer required </a:t>
            </a:r>
            <a:r>
              <a:rPr b="1" lang="en" sz="1300">
                <a:solidFill>
                  <a:schemeClr val="dk1"/>
                </a:solidFill>
              </a:rPr>
              <a:t>rad/s</a:t>
            </a:r>
            <a:r>
              <a:rPr lang="en" sz="1300">
                <a:solidFill>
                  <a:schemeClr val="dk1"/>
                </a:solidFill>
              </a:rPr>
              <a:t>, not Hz → all inputs converted.</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Control gains tuned for performance:</a:t>
            </a:r>
            <a:endParaRPr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Position:</a:t>
            </a:r>
            <a:r>
              <a:rPr lang="en" sz="1300">
                <a:solidFill>
                  <a:schemeClr val="dk1"/>
                </a:solidFill>
              </a:rPr>
              <a:t> Kp = 3, Kd = 1 → Fast + stable convergence</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Speed:</a:t>
            </a:r>
            <a:r>
              <a:rPr lang="en" sz="1300">
                <a:solidFill>
                  <a:schemeClr val="dk1"/>
                </a:solidFill>
              </a:rPr>
              <a:t> Kp = 0, Kd = 0.5 → Damped motion, minimal overshoot</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Torque:</a:t>
            </a:r>
            <a:r>
              <a:rPr lang="en" sz="1300">
                <a:solidFill>
                  <a:schemeClr val="dk1"/>
                </a:solidFill>
              </a:rPr>
              <a:t> Kp = 0, Kd = 0 → Direct current control for holding</a:t>
            </a:r>
            <a:endParaRPr sz="1300">
              <a:solidFill>
                <a:schemeClr val="dk1"/>
              </a:solidFill>
            </a:endParaRPr>
          </a:p>
          <a:p>
            <a:pPr indent="0" lvl="0" marL="0" rtl="0" algn="l">
              <a:spcBef>
                <a:spcPts val="1200"/>
              </a:spcBef>
              <a:spcAft>
                <a:spcPts val="0"/>
              </a:spcAft>
              <a:buClr>
                <a:schemeClr val="dk1"/>
              </a:buClr>
              <a:buSzPts val="1100"/>
              <a:buFont typeface="Arial"/>
              <a:buNone/>
            </a:pPr>
            <a:r>
              <a:rPr lang="en" sz="1300">
                <a:solidFill>
                  <a:schemeClr val="dk1"/>
                </a:solidFill>
              </a:rPr>
              <a:t>Motors tested on a custom stand Verified:</a:t>
            </a:r>
            <a:endParaRPr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Angular positions:</a:t>
            </a:r>
            <a:r>
              <a:rPr lang="en" sz="1300">
                <a:solidFill>
                  <a:schemeClr val="dk1"/>
                </a:solidFill>
              </a:rPr>
              <a:t> 0°, 90°, 180°, 360°</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Speed:</a:t>
            </a:r>
            <a:r>
              <a:rPr lang="en" sz="1300">
                <a:solidFill>
                  <a:schemeClr val="dk1"/>
                </a:solidFill>
              </a:rPr>
              <a:t> Up to 6.28 rad/s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Torque:</a:t>
            </a:r>
            <a:r>
              <a:rPr lang="en" sz="1300">
                <a:solidFill>
                  <a:schemeClr val="dk1"/>
                </a:solidFill>
              </a:rPr>
              <a:t> Verified Motors could output necessary torque </a:t>
            </a:r>
            <a:endParaRPr sz="1300">
              <a:solidFill>
                <a:schemeClr val="dk1"/>
              </a:solidFill>
            </a:endParaRPr>
          </a:p>
          <a:p>
            <a:pPr indent="0" lvl="0" marL="0" rtl="0" algn="l">
              <a:spcBef>
                <a:spcPts val="1200"/>
              </a:spcBef>
              <a:spcAft>
                <a:spcPts val="0"/>
              </a:spcAft>
              <a:buClr>
                <a:schemeClr val="dk1"/>
              </a:buClr>
              <a:buSzPts val="1100"/>
              <a:buFont typeface="Arial"/>
              <a:buNone/>
            </a:pPr>
            <a:r>
              <a:rPr lang="en" sz="1300">
                <a:solidFill>
                  <a:schemeClr val="dk1"/>
                </a:solidFill>
              </a:rPr>
              <a:t>Motors J1–J4 showed consistent, accurate responses via Upper Computer.</a:t>
            </a:r>
            <a:endParaRPr sz="1300">
              <a:solidFill>
                <a:schemeClr val="dk1"/>
              </a:solidFill>
            </a:endParaRPr>
          </a:p>
          <a:p>
            <a:pPr indent="0" lvl="0" marL="0" rtl="0" algn="l">
              <a:spcBef>
                <a:spcPts val="0"/>
              </a:spcBef>
              <a:spcAft>
                <a:spcPts val="0"/>
              </a:spcAft>
              <a:buNone/>
            </a:pPr>
            <a:r>
              <a:t/>
            </a:r>
            <a:endParaRPr sz="1500">
              <a:solidFill>
                <a:schemeClr val="dk2"/>
              </a:solidFill>
            </a:endParaRPr>
          </a:p>
        </p:txBody>
      </p:sp>
      <p:pic>
        <p:nvPicPr>
          <p:cNvPr id="352" name="Google Shape;352;p47" title="IMG_8963.MOV">
            <a:hlinkClick r:id="rId3"/>
          </p:cNvPr>
          <p:cNvPicPr preferRelativeResize="0"/>
          <p:nvPr/>
        </p:nvPicPr>
        <p:blipFill>
          <a:blip r:embed="rId4">
            <a:alphaModFix/>
          </a:blip>
          <a:stretch>
            <a:fillRect/>
          </a:stretch>
        </p:blipFill>
        <p:spPr>
          <a:xfrm>
            <a:off x="5947928" y="953225"/>
            <a:ext cx="2170098" cy="3857899"/>
          </a:xfrm>
          <a:prstGeom prst="rect">
            <a:avLst/>
          </a:prstGeom>
          <a:noFill/>
          <a:ln cap="flat" cmpd="sng" w="9525">
            <a:solidFill>
              <a:schemeClr val="dk2"/>
            </a:solidFill>
            <a:prstDash val="solid"/>
            <a:round/>
            <a:headEnd len="sm" w="sm" type="none"/>
            <a:tailEnd len="sm" w="sm" type="none"/>
          </a:ln>
        </p:spPr>
      </p:pic>
      <p:sp>
        <p:nvSpPr>
          <p:cNvPr id="353" name="Google Shape;353;p47"/>
          <p:cNvSpPr txBox="1"/>
          <p:nvPr/>
        </p:nvSpPr>
        <p:spPr>
          <a:xfrm>
            <a:off x="5947925" y="4811125"/>
            <a:ext cx="21702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0000"/>
                </a:solidFill>
              </a:rPr>
              <a:t>Speed - 6.28 rad/s </a:t>
            </a:r>
            <a:endParaRPr sz="1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0" y="0"/>
            <a:ext cx="9144000" cy="8589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990"/>
              <a:buFont typeface="Arial"/>
              <a:buNone/>
            </a:pPr>
            <a:r>
              <a:rPr b="1" lang="en" sz="2940">
                <a:solidFill>
                  <a:schemeClr val="lt1"/>
                </a:solidFill>
                <a:latin typeface="Montserrat"/>
                <a:ea typeface="Montserrat"/>
                <a:cs typeface="Montserrat"/>
                <a:sym typeface="Montserrat"/>
              </a:rPr>
              <a:t>Design Validation: Integrated </a:t>
            </a:r>
            <a:endParaRPr b="1" sz="2940">
              <a:solidFill>
                <a:schemeClr val="lt1"/>
              </a:solidFill>
              <a:latin typeface="Montserrat"/>
              <a:ea typeface="Montserrat"/>
              <a:cs typeface="Montserrat"/>
              <a:sym typeface="Montserrat"/>
            </a:endParaRPr>
          </a:p>
        </p:txBody>
      </p:sp>
      <p:sp>
        <p:nvSpPr>
          <p:cNvPr id="359" name="Google Shape;35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48"/>
          <p:cNvSpPr txBox="1"/>
          <p:nvPr/>
        </p:nvSpPr>
        <p:spPr>
          <a:xfrm>
            <a:off x="213525" y="1125825"/>
            <a:ext cx="8631000" cy="3398400"/>
          </a:xfrm>
          <a:prstGeom prst="rect">
            <a:avLst/>
          </a:prstGeom>
          <a:noFill/>
          <a:ln>
            <a:noFill/>
          </a:ln>
        </p:spPr>
        <p:txBody>
          <a:bodyPr anchorCtr="0" anchor="t" bIns="91425" lIns="91425" spcFirstLastPara="1" rIns="91425" wrap="square" tIns="91425">
            <a:noAutofit/>
          </a:bodyPr>
          <a:lstStyle/>
          <a:p>
            <a:pPr indent="-355600" lvl="0" marL="457200" rtl="0" algn="just">
              <a:lnSpc>
                <a:spcPct val="100000"/>
              </a:lnSpc>
              <a:spcBef>
                <a:spcPts val="1200"/>
              </a:spcBef>
              <a:spcAft>
                <a:spcPts val="0"/>
              </a:spcAft>
              <a:buClr>
                <a:schemeClr val="dk1"/>
              </a:buClr>
              <a:buSzPts val="2000"/>
              <a:buChar char="●"/>
            </a:pPr>
            <a:r>
              <a:rPr lang="en" sz="2000">
                <a:solidFill>
                  <a:schemeClr val="dk1"/>
                </a:solidFill>
              </a:rPr>
              <a:t>Motors tested in assembly (J1 → J4)</a:t>
            </a:r>
            <a:endParaRPr sz="2000">
              <a:solidFill>
                <a:schemeClr val="dk1"/>
              </a:solidFill>
            </a:endParaRPr>
          </a:p>
          <a:p>
            <a:pPr indent="-355600" lvl="0" marL="457200" rtl="0" algn="just">
              <a:lnSpc>
                <a:spcPct val="100000"/>
              </a:lnSpc>
              <a:spcBef>
                <a:spcPts val="0"/>
              </a:spcBef>
              <a:spcAft>
                <a:spcPts val="0"/>
              </a:spcAft>
              <a:buClr>
                <a:schemeClr val="dk1"/>
              </a:buClr>
              <a:buSzPts val="2000"/>
              <a:buChar char="●"/>
            </a:pPr>
            <a:r>
              <a:rPr lang="en" sz="2000">
                <a:solidFill>
                  <a:schemeClr val="dk1"/>
                </a:solidFill>
              </a:rPr>
              <a:t>Testing divided into three categories in order to validate the robotic arm at full operation:</a:t>
            </a:r>
            <a:endParaRPr sz="2000">
              <a:solidFill>
                <a:schemeClr val="dk1"/>
              </a:solidFill>
            </a:endParaRPr>
          </a:p>
          <a:p>
            <a:pPr indent="-355600" lvl="1" marL="914400" rtl="0" algn="just">
              <a:lnSpc>
                <a:spcPct val="100000"/>
              </a:lnSpc>
              <a:spcBef>
                <a:spcPts val="0"/>
              </a:spcBef>
              <a:spcAft>
                <a:spcPts val="0"/>
              </a:spcAft>
              <a:buClr>
                <a:schemeClr val="dk1"/>
              </a:buClr>
              <a:buSzPts val="2000"/>
              <a:buChar char="○"/>
            </a:pPr>
            <a:r>
              <a:rPr lang="en" sz="2000">
                <a:solidFill>
                  <a:schemeClr val="dk1"/>
                </a:solidFill>
              </a:rPr>
              <a:t>Positional Verification: 0°– 360°</a:t>
            </a:r>
            <a:endParaRPr sz="2000">
              <a:solidFill>
                <a:schemeClr val="dk1"/>
              </a:solidFill>
            </a:endParaRPr>
          </a:p>
          <a:p>
            <a:pPr indent="-355600" lvl="1" marL="914400" rtl="0" algn="just">
              <a:lnSpc>
                <a:spcPct val="100000"/>
              </a:lnSpc>
              <a:spcBef>
                <a:spcPts val="0"/>
              </a:spcBef>
              <a:spcAft>
                <a:spcPts val="0"/>
              </a:spcAft>
              <a:buClr>
                <a:schemeClr val="dk1"/>
              </a:buClr>
              <a:buSzPts val="2000"/>
              <a:buChar char="○"/>
            </a:pPr>
            <a:r>
              <a:rPr lang="en" sz="2000">
                <a:solidFill>
                  <a:schemeClr val="dk1"/>
                </a:solidFill>
              </a:rPr>
              <a:t>Speed Verification: 1 Hz Frequency </a:t>
            </a:r>
            <a:endParaRPr sz="2000">
              <a:solidFill>
                <a:schemeClr val="dk1"/>
              </a:solidFill>
            </a:endParaRPr>
          </a:p>
          <a:p>
            <a:pPr indent="-355600" lvl="1" marL="914400" rtl="0" algn="just">
              <a:lnSpc>
                <a:spcPct val="100000"/>
              </a:lnSpc>
              <a:spcBef>
                <a:spcPts val="0"/>
              </a:spcBef>
              <a:spcAft>
                <a:spcPts val="0"/>
              </a:spcAft>
              <a:buClr>
                <a:schemeClr val="dk1"/>
              </a:buClr>
              <a:buSzPts val="2000"/>
              <a:buChar char="○"/>
            </a:pPr>
            <a:r>
              <a:rPr lang="en" sz="2000">
                <a:solidFill>
                  <a:schemeClr val="dk1"/>
                </a:solidFill>
              </a:rPr>
              <a:t>Torque Verification: Max Loading Scenario (Full Extension)</a:t>
            </a:r>
            <a:endParaRPr sz="2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Positional Testing </a:t>
            </a:r>
            <a:endParaRPr b="1" sz="3600">
              <a:solidFill>
                <a:schemeClr val="lt1"/>
              </a:solidFill>
              <a:latin typeface="Montserrat"/>
              <a:ea typeface="Montserrat"/>
              <a:cs typeface="Montserrat"/>
              <a:sym typeface="Montserrat"/>
            </a:endParaRPr>
          </a:p>
        </p:txBody>
      </p:sp>
      <p:sp>
        <p:nvSpPr>
          <p:cNvPr id="366" name="Google Shape;36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49"/>
          <p:cNvSpPr txBox="1"/>
          <p:nvPr/>
        </p:nvSpPr>
        <p:spPr>
          <a:xfrm>
            <a:off x="677075" y="1198825"/>
            <a:ext cx="3498900" cy="3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68" name="Google Shape;368;p49"/>
          <p:cNvSpPr txBox="1"/>
          <p:nvPr/>
        </p:nvSpPr>
        <p:spPr>
          <a:xfrm>
            <a:off x="220275" y="1061800"/>
            <a:ext cx="5481600" cy="383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700">
                <a:solidFill>
                  <a:schemeClr val="dk1"/>
                </a:solidFill>
              </a:rPr>
              <a:t>Each joint was tested across its full range of motion, starting from 0° to the following maximum angles:</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n" sz="1700">
                <a:solidFill>
                  <a:schemeClr val="dk1"/>
                </a:solidFill>
              </a:rPr>
              <a:t>J1</a:t>
            </a:r>
            <a:r>
              <a:rPr lang="en" sz="1700">
                <a:solidFill>
                  <a:schemeClr val="dk1"/>
                </a:solidFill>
              </a:rPr>
              <a:t>: 0°– 360°</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J2</a:t>
            </a:r>
            <a:r>
              <a:rPr lang="en" sz="1700">
                <a:solidFill>
                  <a:schemeClr val="dk1"/>
                </a:solidFill>
              </a:rPr>
              <a:t>: 0°– 180°</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J3</a:t>
            </a:r>
            <a:r>
              <a:rPr lang="en" sz="1700">
                <a:solidFill>
                  <a:schemeClr val="dk1"/>
                </a:solidFill>
              </a:rPr>
              <a:t>: 0°– 180°</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J4</a:t>
            </a:r>
            <a:r>
              <a:rPr lang="en" sz="1700">
                <a:solidFill>
                  <a:schemeClr val="dk1"/>
                </a:solidFill>
              </a:rPr>
              <a:t>: 0°– 360°</a:t>
            </a:r>
            <a:endParaRPr sz="1700">
              <a:solidFill>
                <a:schemeClr val="dk1"/>
              </a:solidFill>
            </a:endParaRPr>
          </a:p>
          <a:p>
            <a:pPr indent="0" lvl="0" marL="0" rtl="0" algn="l">
              <a:lnSpc>
                <a:spcPct val="115000"/>
              </a:lnSpc>
              <a:spcBef>
                <a:spcPts val="1200"/>
              </a:spcBef>
              <a:spcAft>
                <a:spcPts val="0"/>
              </a:spcAft>
              <a:buNone/>
            </a:pPr>
            <a:r>
              <a:rPr lang="en" sz="1700">
                <a:solidFill>
                  <a:schemeClr val="dk1"/>
                </a:solidFill>
              </a:rPr>
              <a:t>Consistent ~20° offset was observed during position control testing for all joints. </a:t>
            </a:r>
            <a:endParaRPr sz="1700">
              <a:solidFill>
                <a:schemeClr val="dk1"/>
              </a:solidFill>
            </a:endParaRPr>
          </a:p>
          <a:p>
            <a:pPr indent="0" lvl="0" marL="0" rtl="0" algn="l">
              <a:lnSpc>
                <a:spcPct val="115000"/>
              </a:lnSpc>
              <a:spcBef>
                <a:spcPts val="1200"/>
              </a:spcBef>
              <a:spcAft>
                <a:spcPts val="0"/>
              </a:spcAft>
              <a:buNone/>
            </a:pPr>
            <a:r>
              <a:rPr lang="en" sz="1700">
                <a:solidFill>
                  <a:schemeClr val="dk1"/>
                </a:solidFill>
              </a:rPr>
              <a:t>The deviation across all joints strongly indicated that the issue originated from the Upper Computer, rather than individual joint configuration.</a:t>
            </a:r>
            <a:endParaRPr sz="1700">
              <a:solidFill>
                <a:schemeClr val="dk1"/>
              </a:solidFill>
            </a:endParaRPr>
          </a:p>
          <a:p>
            <a:pPr indent="0" lvl="0" marL="0" rtl="0" algn="l">
              <a:spcBef>
                <a:spcPts val="1200"/>
              </a:spcBef>
              <a:spcAft>
                <a:spcPts val="0"/>
              </a:spcAft>
              <a:buNone/>
            </a:pPr>
            <a:r>
              <a:t/>
            </a:r>
            <a:endParaRPr sz="1800">
              <a:solidFill>
                <a:schemeClr val="dk2"/>
              </a:solidFill>
            </a:endParaRPr>
          </a:p>
        </p:txBody>
      </p:sp>
      <p:pic>
        <p:nvPicPr>
          <p:cNvPr id="369" name="Google Shape;369;p49" title="J2 Position Testing.mp4">
            <a:hlinkClick r:id="rId3"/>
          </p:cNvPr>
          <p:cNvPicPr preferRelativeResize="0"/>
          <p:nvPr/>
        </p:nvPicPr>
        <p:blipFill>
          <a:blip r:embed="rId4">
            <a:alphaModFix/>
          </a:blip>
          <a:stretch>
            <a:fillRect/>
          </a:stretch>
        </p:blipFill>
        <p:spPr>
          <a:xfrm>
            <a:off x="5854275" y="1066800"/>
            <a:ext cx="3137323" cy="1764744"/>
          </a:xfrm>
          <a:prstGeom prst="rect">
            <a:avLst/>
          </a:prstGeom>
          <a:noFill/>
          <a:ln>
            <a:noFill/>
          </a:ln>
        </p:spPr>
      </p:pic>
      <p:pic>
        <p:nvPicPr>
          <p:cNvPr id="370" name="Google Shape;370;p49" title="J4 Position Testing.mp4">
            <a:hlinkClick r:id="rId5"/>
          </p:cNvPr>
          <p:cNvPicPr preferRelativeResize="0"/>
          <p:nvPr/>
        </p:nvPicPr>
        <p:blipFill>
          <a:blip r:embed="rId6">
            <a:alphaModFix/>
          </a:blip>
          <a:stretch>
            <a:fillRect/>
          </a:stretch>
        </p:blipFill>
        <p:spPr>
          <a:xfrm>
            <a:off x="5854279" y="2948600"/>
            <a:ext cx="3137323" cy="1764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9" y="4"/>
            <a:ext cx="9144000" cy="841800"/>
          </a:xfrm>
          <a:prstGeom prst="rect">
            <a:avLst/>
          </a:prstGeom>
          <a:solidFill>
            <a:srgbClr val="5B0F00"/>
          </a:solidFill>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Speed Testing </a:t>
            </a:r>
            <a:endParaRPr b="1">
              <a:solidFill>
                <a:schemeClr val="lt1"/>
              </a:solidFill>
            </a:endParaRPr>
          </a:p>
        </p:txBody>
      </p:sp>
      <p:sp>
        <p:nvSpPr>
          <p:cNvPr id="376" name="Google Shape;37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50"/>
          <p:cNvSpPr txBox="1"/>
          <p:nvPr/>
        </p:nvSpPr>
        <p:spPr>
          <a:xfrm>
            <a:off x="119750" y="933900"/>
            <a:ext cx="5088600" cy="3773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dk1"/>
              </a:buClr>
              <a:buSzPts val="1700"/>
              <a:buChar char="●"/>
            </a:pPr>
            <a:r>
              <a:rPr lang="en" sz="1700">
                <a:solidFill>
                  <a:schemeClr val="dk1"/>
                </a:solidFill>
              </a:rPr>
              <a:t>Speed tested on integrated system using specific motor types (J1 and J4) </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J1 and J4</a:t>
            </a:r>
            <a:r>
              <a:rPr lang="en" sz="1700">
                <a:solidFill>
                  <a:schemeClr val="dk1"/>
                </a:solidFill>
              </a:rPr>
              <a:t> verified to achieve </a:t>
            </a:r>
            <a:r>
              <a:rPr b="1" lang="en" sz="1700">
                <a:solidFill>
                  <a:schemeClr val="dk1"/>
                </a:solidFill>
              </a:rPr>
              <a:t>1 Hz (6.28 rad/s)</a:t>
            </a:r>
            <a:endParaRPr b="1"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Initial t</a:t>
            </a:r>
            <a:r>
              <a:rPr lang="en" sz="1700">
                <a:solidFill>
                  <a:schemeClr val="dk1"/>
                </a:solidFill>
              </a:rPr>
              <a:t>ests showed </a:t>
            </a:r>
            <a:r>
              <a:rPr b="1" lang="en" sz="1700">
                <a:solidFill>
                  <a:schemeClr val="dk1"/>
                </a:solidFill>
              </a:rPr>
              <a:t>undershoot</a:t>
            </a:r>
            <a:r>
              <a:rPr lang="en" sz="1700">
                <a:solidFill>
                  <a:schemeClr val="dk1"/>
                </a:solidFill>
              </a:rPr>
              <a:t> due to added load from robot assembly</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Undershoot was caused by the increased load and resulting torque demand on the motors due to the added mass and inertia of the assembled robot</a:t>
            </a:r>
            <a:r>
              <a:rPr lang="en" sz="1700">
                <a:solidFill>
                  <a:schemeClr val="dk1"/>
                </a:solidFill>
              </a:rPr>
              <a: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Increased i</a:t>
            </a:r>
            <a:r>
              <a:rPr lang="en" sz="1700">
                <a:solidFill>
                  <a:schemeClr val="dk1"/>
                </a:solidFill>
              </a:rPr>
              <a:t>teratively</a:t>
            </a:r>
            <a:r>
              <a:rPr lang="en" sz="1700">
                <a:solidFill>
                  <a:schemeClr val="dk1"/>
                </a:solidFill>
              </a:rPr>
              <a:t> and final output confirmed actual </a:t>
            </a:r>
            <a:r>
              <a:rPr b="1" lang="en" sz="1700">
                <a:solidFill>
                  <a:schemeClr val="dk1"/>
                </a:solidFill>
              </a:rPr>
              <a:t>speed matched 1 Hz target</a:t>
            </a:r>
            <a:endParaRPr b="1" sz="2400">
              <a:solidFill>
                <a:schemeClr val="dk2"/>
              </a:solidFill>
            </a:endParaRPr>
          </a:p>
        </p:txBody>
      </p:sp>
      <p:pic>
        <p:nvPicPr>
          <p:cNvPr id="378" name="Google Shape;378;p50"/>
          <p:cNvPicPr preferRelativeResize="0"/>
          <p:nvPr/>
        </p:nvPicPr>
        <p:blipFill rotWithShape="1">
          <a:blip r:embed="rId3">
            <a:alphaModFix/>
          </a:blip>
          <a:srcRect b="2162" l="12659" r="22117" t="12345"/>
          <a:stretch/>
        </p:blipFill>
        <p:spPr>
          <a:xfrm>
            <a:off x="32902225" y="5814750"/>
            <a:ext cx="10705800" cy="7222646"/>
          </a:xfrm>
          <a:prstGeom prst="rect">
            <a:avLst/>
          </a:prstGeom>
          <a:noFill/>
          <a:ln cap="flat" cmpd="sng" w="9525">
            <a:solidFill>
              <a:srgbClr val="000000"/>
            </a:solidFill>
            <a:prstDash val="solid"/>
            <a:round/>
            <a:headEnd len="sm" w="sm" type="none"/>
            <a:tailEnd len="sm" w="sm" type="none"/>
          </a:ln>
        </p:spPr>
      </p:pic>
      <p:pic>
        <p:nvPicPr>
          <p:cNvPr id="379" name="Google Shape;379;p50" title="J4 Speed Validation.mp4">
            <a:hlinkClick r:id="rId4"/>
          </p:cNvPr>
          <p:cNvPicPr preferRelativeResize="0"/>
          <p:nvPr/>
        </p:nvPicPr>
        <p:blipFill>
          <a:blip r:embed="rId5">
            <a:alphaModFix/>
          </a:blip>
          <a:stretch>
            <a:fillRect/>
          </a:stretch>
        </p:blipFill>
        <p:spPr>
          <a:xfrm>
            <a:off x="5325575" y="1550579"/>
            <a:ext cx="3630850" cy="20423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9" y="4"/>
            <a:ext cx="9144000" cy="841800"/>
          </a:xfrm>
          <a:prstGeom prst="rect">
            <a:avLst/>
          </a:prstGeom>
          <a:solidFill>
            <a:srgbClr val="5B0F00"/>
          </a:solidFill>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Speed Testing </a:t>
            </a:r>
            <a:endParaRPr b="1">
              <a:solidFill>
                <a:schemeClr val="lt1"/>
              </a:solidFill>
            </a:endParaRPr>
          </a:p>
        </p:txBody>
      </p:sp>
      <p:sp>
        <p:nvSpPr>
          <p:cNvPr id="385" name="Google Shape;38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51"/>
          <p:cNvPicPr preferRelativeResize="0"/>
          <p:nvPr/>
        </p:nvPicPr>
        <p:blipFill rotWithShape="1">
          <a:blip r:embed="rId3">
            <a:alphaModFix/>
          </a:blip>
          <a:srcRect b="2162" l="12659" r="22117" t="12345"/>
          <a:stretch/>
        </p:blipFill>
        <p:spPr>
          <a:xfrm>
            <a:off x="32902225" y="5814750"/>
            <a:ext cx="10705800" cy="7222646"/>
          </a:xfrm>
          <a:prstGeom prst="rect">
            <a:avLst/>
          </a:prstGeom>
          <a:noFill/>
          <a:ln cap="flat" cmpd="sng" w="9525">
            <a:solidFill>
              <a:srgbClr val="000000"/>
            </a:solidFill>
            <a:prstDash val="solid"/>
            <a:round/>
            <a:headEnd len="sm" w="sm" type="none"/>
            <a:tailEnd len="sm" w="sm" type="none"/>
          </a:ln>
        </p:spPr>
      </p:pic>
      <p:pic>
        <p:nvPicPr>
          <p:cNvPr id="387" name="Google Shape;387;p51" title="IMG_3974.MOV">
            <a:hlinkClick r:id="rId4"/>
          </p:cNvPr>
          <p:cNvPicPr preferRelativeResize="0"/>
          <p:nvPr/>
        </p:nvPicPr>
        <p:blipFill>
          <a:blip r:embed="rId5">
            <a:alphaModFix/>
          </a:blip>
          <a:stretch>
            <a:fillRect/>
          </a:stretch>
        </p:blipFill>
        <p:spPr>
          <a:xfrm>
            <a:off x="3348700" y="864250"/>
            <a:ext cx="2364649" cy="42129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82" name="Google Shape;82;p16"/>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6"/>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84" name="Google Shape;84;p16"/>
          <p:cNvSpPr txBox="1"/>
          <p:nvPr/>
        </p:nvSpPr>
        <p:spPr>
          <a:xfrm>
            <a:off x="1569750" y="119100"/>
            <a:ext cx="60045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Needs Analysis </a:t>
            </a:r>
            <a:endParaRPr b="1" sz="4500">
              <a:solidFill>
                <a:schemeClr val="lt1"/>
              </a:solidFill>
              <a:latin typeface="Montserrat"/>
              <a:ea typeface="Montserrat"/>
              <a:cs typeface="Montserrat"/>
              <a:sym typeface="Montserrat"/>
            </a:endParaRPr>
          </a:p>
        </p:txBody>
      </p:sp>
      <p:sp>
        <p:nvSpPr>
          <p:cNvPr id="85" name="Google Shape;85;p16"/>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  Solution Neutral Problem Statement</a:t>
            </a:r>
            <a:endParaRPr sz="2400">
              <a:solidFill>
                <a:schemeClr val="dk1"/>
              </a:solidFill>
            </a:endParaRPr>
          </a:p>
          <a:p>
            <a:pPr indent="0" lvl="0" marL="0" rtl="0" algn="l">
              <a:spcBef>
                <a:spcPts val="0"/>
              </a:spcBef>
              <a:spcAft>
                <a:spcPts val="0"/>
              </a:spcAft>
              <a:buNone/>
            </a:pPr>
            <a:r>
              <a:rPr lang="en" sz="2400">
                <a:solidFill>
                  <a:schemeClr val="dk1"/>
                </a:solidFill>
              </a:rPr>
              <a:t>II. Mission Statement</a:t>
            </a:r>
            <a:endParaRPr sz="2400">
              <a:solidFill>
                <a:schemeClr val="dk1"/>
              </a:solidFill>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title"/>
          </p:nvPr>
        </p:nvSpPr>
        <p:spPr>
          <a:xfrm>
            <a:off x="9" y="4"/>
            <a:ext cx="9144000" cy="841800"/>
          </a:xfrm>
          <a:prstGeom prst="rect">
            <a:avLst/>
          </a:prstGeom>
          <a:solidFill>
            <a:srgbClr val="5B0F00"/>
          </a:solidFill>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Torque Testing </a:t>
            </a:r>
            <a:endParaRPr b="1">
              <a:solidFill>
                <a:schemeClr val="lt1"/>
              </a:solidFill>
            </a:endParaRPr>
          </a:p>
        </p:txBody>
      </p:sp>
      <p:sp>
        <p:nvSpPr>
          <p:cNvPr id="393" name="Google Shape;39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2"/>
          <p:cNvSpPr txBox="1"/>
          <p:nvPr/>
        </p:nvSpPr>
        <p:spPr>
          <a:xfrm>
            <a:off x="311625" y="1080075"/>
            <a:ext cx="4467600" cy="3699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Robotic arm loading varies significantly in 3D space, making full-case testing impractical</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Team focused on worst-case scenario: </a:t>
            </a:r>
            <a:r>
              <a:rPr b="1" lang="en" sz="1600">
                <a:solidFill>
                  <a:schemeClr val="dk1"/>
                </a:solidFill>
              </a:rPr>
              <a:t>maximum torque at horizontal full extension </a:t>
            </a:r>
            <a:r>
              <a:rPr b="1" lang="en" sz="1600">
                <a:solidFill>
                  <a:schemeClr val="dk1"/>
                </a:solidFill>
              </a:rPr>
              <a:t>(0.72 m)</a:t>
            </a:r>
            <a:endParaRPr b="1"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Joints </a:t>
            </a:r>
            <a:r>
              <a:rPr b="1" lang="en" sz="1600">
                <a:solidFill>
                  <a:schemeClr val="dk1"/>
                </a:solidFill>
              </a:rPr>
              <a:t>J2 and J3</a:t>
            </a:r>
            <a:r>
              <a:rPr lang="en" sz="1600">
                <a:solidFill>
                  <a:schemeClr val="dk1"/>
                </a:solidFill>
              </a:rPr>
              <a:t> identified as most affected under this condition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Torque testing was based on this maximum-load scenario, full extension at 0.7 m</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Original payload calculations were used to generate torque input values for the upper computer and verified during testing </a:t>
            </a:r>
            <a:endParaRPr sz="1600">
              <a:solidFill>
                <a:schemeClr val="dk1"/>
              </a:solidFill>
            </a:endParaRPr>
          </a:p>
          <a:p>
            <a:pPr indent="0" lvl="0" marL="0" rtl="0" algn="l">
              <a:spcBef>
                <a:spcPts val="0"/>
              </a:spcBef>
              <a:spcAft>
                <a:spcPts val="0"/>
              </a:spcAft>
              <a:buNone/>
            </a:pPr>
            <a:r>
              <a:t/>
            </a:r>
            <a:endParaRPr sz="1600">
              <a:solidFill>
                <a:schemeClr val="dk2"/>
              </a:solidFill>
            </a:endParaRPr>
          </a:p>
        </p:txBody>
      </p:sp>
      <p:graphicFrame>
        <p:nvGraphicFramePr>
          <p:cNvPr id="395" name="Google Shape;395;p52"/>
          <p:cNvGraphicFramePr/>
          <p:nvPr/>
        </p:nvGraphicFramePr>
        <p:xfrm>
          <a:off x="5066938" y="3751950"/>
          <a:ext cx="3000000" cy="3000000"/>
        </p:xfrm>
        <a:graphic>
          <a:graphicData uri="http://schemas.openxmlformats.org/drawingml/2006/table">
            <a:tbl>
              <a:tblPr>
                <a:noFill/>
                <a:tableStyleId>{4237343F-4369-4952-9D23-EB58570F5EB4}</a:tableStyleId>
              </a:tblPr>
              <a:tblGrid>
                <a:gridCol w="644375"/>
                <a:gridCol w="1644700"/>
                <a:gridCol w="1435000"/>
              </a:tblGrid>
              <a:tr h="333375">
                <a:tc>
                  <a:txBody>
                    <a:bodyPr/>
                    <a:lstStyle/>
                    <a:p>
                      <a:pPr indent="0" lvl="0" marL="0" rtl="0" algn="ctr">
                        <a:lnSpc>
                          <a:spcPct val="115000"/>
                        </a:lnSpc>
                        <a:spcBef>
                          <a:spcPts val="0"/>
                        </a:spcBef>
                        <a:spcAft>
                          <a:spcPts val="0"/>
                        </a:spcAft>
                        <a:buNone/>
                      </a:pPr>
                      <a:r>
                        <a:rPr b="1" lang="en" sz="1000"/>
                        <a:t>Joint</a:t>
                      </a:r>
                      <a:endParaRPr b="1" sz="1000"/>
                    </a:p>
                  </a:txBody>
                  <a:tcPr marT="19050" marB="19050" marR="28575" marL="2857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Calculated</a:t>
                      </a:r>
                      <a:r>
                        <a:rPr b="1" lang="en" sz="1000"/>
                        <a:t> Torque (N-m)</a:t>
                      </a:r>
                      <a:endParaRPr b="1" sz="1000"/>
                    </a:p>
                  </a:txBody>
                  <a:tcPr marT="19050" marB="19050" marR="28575" marL="2857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Actual Torque (N-m)</a:t>
                      </a:r>
                      <a:endParaRPr b="1" sz="1000"/>
                    </a:p>
                  </a:txBody>
                  <a:tcPr marT="19050" marB="19050" marR="28575" marL="2857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J2</a:t>
                      </a:r>
                      <a:endParaRPr sz="1000"/>
                    </a:p>
                  </a:txBody>
                  <a:tcPr marT="19050" marB="19050" marR="28575" marL="2857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21.33</a:t>
                      </a:r>
                      <a:endParaRPr sz="1000"/>
                    </a:p>
                  </a:txBody>
                  <a:tcPr marT="19050" marB="19050" marR="28575" marL="2857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a:t>
                      </a:r>
                      <a:endParaRPr sz="1000"/>
                    </a:p>
                  </a:txBody>
                  <a:tcPr marT="19050" marB="19050" marR="28575" marL="2857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J3</a:t>
                      </a:r>
                      <a:endParaRPr sz="1000"/>
                    </a:p>
                  </a:txBody>
                  <a:tcPr marT="19050" marB="19050" marR="28575" marL="2857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3.74</a:t>
                      </a:r>
                      <a:endParaRPr sz="1000"/>
                    </a:p>
                  </a:txBody>
                  <a:tcPr marT="19050" marB="19050" marR="28575" marL="2857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pic>
        <p:nvPicPr>
          <p:cNvPr id="396" name="Google Shape;396;p52"/>
          <p:cNvPicPr preferRelativeResize="0"/>
          <p:nvPr/>
        </p:nvPicPr>
        <p:blipFill rotWithShape="1">
          <a:blip r:embed="rId4">
            <a:alphaModFix/>
          </a:blip>
          <a:srcRect b="5742" l="8011" r="10575" t="45343"/>
          <a:stretch/>
        </p:blipFill>
        <p:spPr>
          <a:xfrm>
            <a:off x="5030975" y="1239300"/>
            <a:ext cx="3796025" cy="235384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9" y="4"/>
            <a:ext cx="9144000" cy="841800"/>
          </a:xfrm>
          <a:prstGeom prst="rect">
            <a:avLst/>
          </a:prstGeom>
          <a:solidFill>
            <a:srgbClr val="5B0F00"/>
          </a:solidFill>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Design Validation </a:t>
            </a:r>
            <a:endParaRPr b="1">
              <a:solidFill>
                <a:schemeClr val="lt1"/>
              </a:solidFill>
            </a:endParaRPr>
          </a:p>
        </p:txBody>
      </p:sp>
      <p:sp>
        <p:nvSpPr>
          <p:cNvPr id="402" name="Google Shape;40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53"/>
          <p:cNvSpPr txBox="1"/>
          <p:nvPr/>
        </p:nvSpPr>
        <p:spPr>
          <a:xfrm>
            <a:off x="55825" y="931575"/>
            <a:ext cx="5810400" cy="3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rPr>
              <a:t>Weight</a:t>
            </a:r>
            <a:r>
              <a:rPr lang="en" sz="1300">
                <a:solidFill>
                  <a:schemeClr val="dk1"/>
                </a:solidFill>
              </a:rPr>
              <a:t>: 11.88 kg (26.2 lb), </a:t>
            </a:r>
            <a:r>
              <a:rPr b="1" lang="en" sz="1300">
                <a:solidFill>
                  <a:schemeClr val="dk1"/>
                </a:solidFill>
              </a:rPr>
              <a:t>under</a:t>
            </a:r>
            <a:r>
              <a:rPr lang="en" sz="1300">
                <a:solidFill>
                  <a:schemeClr val="dk1"/>
                </a:solidFill>
              </a:rPr>
              <a:t> the 14 kg max.</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Torque</a:t>
            </a:r>
            <a:r>
              <a:rPr lang="en" sz="1300">
                <a:solidFill>
                  <a:schemeClr val="dk1"/>
                </a:solidFill>
              </a:rPr>
              <a:t>:</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J2 (high-torque joint)</a:t>
            </a:r>
            <a:r>
              <a:rPr lang="en" sz="1300">
                <a:solidFill>
                  <a:schemeClr val="dk1"/>
                </a:solidFill>
              </a:rPr>
              <a:t>: 20 Nm using [AK 10-9 Motor]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J3 (low-torque joint)</a:t>
            </a:r>
            <a:r>
              <a:rPr lang="en" sz="1300">
                <a:solidFill>
                  <a:schemeClr val="dk1"/>
                </a:solidFill>
              </a:rPr>
              <a:t>: 2 Nm using [AK 80-6 Motor]</a:t>
            </a:r>
            <a:endParaRPr sz="1300">
              <a:solidFill>
                <a:schemeClr val="dk1"/>
              </a:solidFill>
            </a:endParaRPr>
          </a:p>
          <a:p>
            <a:pPr indent="0" lvl="0" marL="0" rtl="0" algn="l">
              <a:lnSpc>
                <a:spcPct val="115000"/>
              </a:lnSpc>
              <a:spcBef>
                <a:spcPts val="1200"/>
              </a:spcBef>
              <a:spcAft>
                <a:spcPts val="0"/>
              </a:spcAft>
              <a:buNone/>
            </a:pPr>
            <a:r>
              <a:rPr lang="en" sz="1300">
                <a:solidFill>
                  <a:schemeClr val="dk1"/>
                </a:solidFill>
              </a:rPr>
              <a:t>These values confirm our motors can support joint loads, especially in demanding positions.</a:t>
            </a:r>
            <a:endParaRPr sz="1300">
              <a:solidFill>
                <a:schemeClr val="dk1"/>
              </a:solidFill>
            </a:endParaRPr>
          </a:p>
          <a:p>
            <a:pPr indent="0" lvl="0" marL="0" rtl="0" algn="l">
              <a:lnSpc>
                <a:spcPct val="115000"/>
              </a:lnSpc>
              <a:spcBef>
                <a:spcPts val="1200"/>
              </a:spcBef>
              <a:spcAft>
                <a:spcPts val="0"/>
              </a:spcAft>
              <a:buNone/>
            </a:pPr>
            <a:r>
              <a:rPr b="1" lang="en" sz="1300">
                <a:solidFill>
                  <a:schemeClr val="dk1"/>
                </a:solidFill>
              </a:rPr>
              <a:t>Accuracy</a:t>
            </a:r>
            <a:r>
              <a:rPr lang="en" sz="1300">
                <a:solidFill>
                  <a:schemeClr val="dk1"/>
                </a:solidFill>
              </a:rPr>
              <a:t>: While mm-level measurements were limited, all motors responded reliably and consistently to positional commands during software-controlled testing.</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rPr b="1" lang="en" sz="1300">
                <a:solidFill>
                  <a:schemeClr val="dk1"/>
                </a:solidFill>
              </a:rPr>
              <a:t>Reach</a:t>
            </a:r>
            <a:r>
              <a:rPr lang="en" sz="1300">
                <a:solidFill>
                  <a:schemeClr val="dk1"/>
                </a:solidFill>
              </a:rPr>
              <a:t>: Achieved a reach of </a:t>
            </a:r>
            <a:r>
              <a:rPr b="1" lang="en" sz="1300">
                <a:solidFill>
                  <a:schemeClr val="dk1"/>
                </a:solidFill>
              </a:rPr>
              <a:t>0.87 m</a:t>
            </a:r>
            <a:r>
              <a:rPr lang="en" sz="1300">
                <a:solidFill>
                  <a:schemeClr val="dk1"/>
                </a:solidFill>
              </a:rPr>
              <a:t>, exceeding the minimum required (0.67 m).</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Mass Distribution</a:t>
            </a:r>
            <a:r>
              <a:rPr lang="en" sz="1300">
                <a:solidFill>
                  <a:schemeClr val="dk1"/>
                </a:solidFill>
              </a:rPr>
              <a:t>: Calculated as </a:t>
            </a:r>
            <a:r>
              <a:rPr b="1" lang="en" sz="1300">
                <a:solidFill>
                  <a:schemeClr val="dk1"/>
                </a:solidFill>
              </a:rPr>
              <a:t>0.132 kg/cm</a:t>
            </a:r>
            <a:r>
              <a:rPr lang="en" sz="1300">
                <a:solidFill>
                  <a:schemeClr val="dk1"/>
                </a:solidFill>
              </a:rPr>
              <a:t>, outperforming the 0.209 kg/cm threshold.</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404" name="Google Shape;404;p53"/>
          <p:cNvPicPr preferRelativeResize="0"/>
          <p:nvPr/>
        </p:nvPicPr>
        <p:blipFill rotWithShape="1">
          <a:blip r:embed="rId3">
            <a:alphaModFix/>
          </a:blip>
          <a:srcRect b="0" l="29650" r="23293" t="0"/>
          <a:stretch/>
        </p:blipFill>
        <p:spPr>
          <a:xfrm>
            <a:off x="7595950" y="931575"/>
            <a:ext cx="1319297" cy="3699900"/>
          </a:xfrm>
          <a:prstGeom prst="rect">
            <a:avLst/>
          </a:prstGeom>
          <a:noFill/>
          <a:ln>
            <a:noFill/>
          </a:ln>
        </p:spPr>
      </p:pic>
      <p:pic>
        <p:nvPicPr>
          <p:cNvPr id="405" name="Google Shape;405;p53"/>
          <p:cNvPicPr preferRelativeResize="0"/>
          <p:nvPr/>
        </p:nvPicPr>
        <p:blipFill rotWithShape="1">
          <a:blip r:embed="rId4">
            <a:alphaModFix/>
          </a:blip>
          <a:srcRect b="0" l="22678" r="0" t="0"/>
          <a:stretch/>
        </p:blipFill>
        <p:spPr>
          <a:xfrm>
            <a:off x="6195150" y="931575"/>
            <a:ext cx="910800" cy="1735701"/>
          </a:xfrm>
          <a:prstGeom prst="rect">
            <a:avLst/>
          </a:prstGeom>
          <a:noFill/>
          <a:ln>
            <a:noFill/>
          </a:ln>
        </p:spPr>
      </p:pic>
      <p:pic>
        <p:nvPicPr>
          <p:cNvPr id="406" name="Google Shape;406;p53" title="IMG_8078.HEIC"/>
          <p:cNvPicPr preferRelativeResize="0"/>
          <p:nvPr/>
        </p:nvPicPr>
        <p:blipFill rotWithShape="1">
          <a:blip r:embed="rId5">
            <a:alphaModFix/>
          </a:blip>
          <a:srcRect b="0" l="21626" r="5825" t="17769"/>
          <a:stretch/>
        </p:blipFill>
        <p:spPr>
          <a:xfrm>
            <a:off x="5729475" y="2757050"/>
            <a:ext cx="1705364" cy="21845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9" y="4"/>
            <a:ext cx="9144000" cy="841800"/>
          </a:xfrm>
          <a:prstGeom prst="rect">
            <a:avLst/>
          </a:prstGeom>
          <a:solidFill>
            <a:srgbClr val="5B0F00"/>
          </a:solidFill>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rPr>
              <a:t>Comparison of Design</a:t>
            </a:r>
            <a:endParaRPr b="1">
              <a:solidFill>
                <a:schemeClr val="lt1"/>
              </a:solidFill>
            </a:endParaRPr>
          </a:p>
        </p:txBody>
      </p:sp>
      <p:sp>
        <p:nvSpPr>
          <p:cNvPr id="412" name="Google Shape;41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54"/>
          <p:cNvSpPr txBox="1"/>
          <p:nvPr/>
        </p:nvSpPr>
        <p:spPr>
          <a:xfrm>
            <a:off x="153000" y="998775"/>
            <a:ext cx="8024700" cy="1236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All design requirements were satisfied as confirmed through validation testing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Critical sponsor requirements: rapid movement and sustained motion at 1 Hz</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Motor tests at each joint confirmed required speed (m/s) and frequency (Hz)</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Demonstrated speed, precision, and reliability, fulfilling sponsor’s top priorities</a:t>
            </a:r>
            <a:endParaRPr>
              <a:solidFill>
                <a:schemeClr val="dk1"/>
              </a:solidFill>
            </a:endParaRPr>
          </a:p>
          <a:p>
            <a:pPr indent="0" lvl="0" marL="0" rtl="0" algn="l">
              <a:spcBef>
                <a:spcPts val="0"/>
              </a:spcBef>
              <a:spcAft>
                <a:spcPts val="0"/>
              </a:spcAft>
              <a:buNone/>
            </a:pPr>
            <a:r>
              <a:t/>
            </a:r>
            <a:endParaRPr sz="1700">
              <a:solidFill>
                <a:schemeClr val="dk1"/>
              </a:solidFill>
            </a:endParaRPr>
          </a:p>
        </p:txBody>
      </p:sp>
      <p:graphicFrame>
        <p:nvGraphicFramePr>
          <p:cNvPr id="414" name="Google Shape;414;p54"/>
          <p:cNvGraphicFramePr/>
          <p:nvPr/>
        </p:nvGraphicFramePr>
        <p:xfrm>
          <a:off x="1758125" y="2181950"/>
          <a:ext cx="3000000" cy="3000000"/>
        </p:xfrm>
        <a:graphic>
          <a:graphicData uri="http://schemas.openxmlformats.org/drawingml/2006/table">
            <a:tbl>
              <a:tblPr>
                <a:noFill/>
                <a:tableStyleId>{264F6212-617B-4A76-9018-C1CA3481A97F}</a:tableStyleId>
              </a:tblPr>
              <a:tblGrid>
                <a:gridCol w="2163175"/>
                <a:gridCol w="1421100"/>
                <a:gridCol w="1269275"/>
                <a:gridCol w="774175"/>
              </a:tblGrid>
              <a:tr h="4099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Metric</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Required Values</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Verified Values</a:t>
                      </a:r>
                      <a:endParaRPr b="1">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Units</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59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Weight of the Arm</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&lt;14</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11.88</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kg</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84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Minimum Torque Output</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2-10</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2-20</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Nm</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59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Reach of Robotic Arm</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&gt;0.67</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0.9</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m</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84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System Mass Distribution</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0.209</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0.132</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kg/cm</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59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Frequency of Motion</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Hz</a:t>
                      </a:r>
                      <a:endParaRPr>
                        <a:latin typeface="Times New Roman"/>
                        <a:ea typeface="Times New Roman"/>
                        <a:cs typeface="Times New Roman"/>
                        <a:sym typeface="Times New Roman"/>
                      </a:endParaRPr>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Cost Accounting and Cost Model</a:t>
            </a:r>
            <a:endParaRPr b="1" sz="3600">
              <a:solidFill>
                <a:schemeClr val="lt1"/>
              </a:solidFill>
              <a:latin typeface="Montserrat"/>
              <a:ea typeface="Montserrat"/>
              <a:cs typeface="Montserrat"/>
              <a:sym typeface="Montserrat"/>
            </a:endParaRPr>
          </a:p>
        </p:txBody>
      </p:sp>
      <p:sp>
        <p:nvSpPr>
          <p:cNvPr id="420" name="Google Shape;42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55"/>
          <p:cNvPicPr preferRelativeResize="0"/>
          <p:nvPr/>
        </p:nvPicPr>
        <p:blipFill>
          <a:blip r:embed="rId3">
            <a:alphaModFix/>
          </a:blip>
          <a:stretch>
            <a:fillRect/>
          </a:stretch>
        </p:blipFill>
        <p:spPr>
          <a:xfrm>
            <a:off x="1886361" y="943100"/>
            <a:ext cx="5371286" cy="4229101"/>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Cost Accounting and Cost Model</a:t>
            </a:r>
            <a:endParaRPr b="1" sz="3600">
              <a:solidFill>
                <a:schemeClr val="lt1"/>
              </a:solidFill>
              <a:latin typeface="Montserrat"/>
              <a:ea typeface="Montserrat"/>
              <a:cs typeface="Montserrat"/>
              <a:sym typeface="Montserrat"/>
            </a:endParaRPr>
          </a:p>
        </p:txBody>
      </p:sp>
      <p:sp>
        <p:nvSpPr>
          <p:cNvPr id="427" name="Google Shape;42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56" title="Screen Shot 2025-04-23 at 10.34.36 PM.png"/>
          <p:cNvPicPr preferRelativeResize="0"/>
          <p:nvPr/>
        </p:nvPicPr>
        <p:blipFill>
          <a:blip r:embed="rId3">
            <a:alphaModFix/>
          </a:blip>
          <a:stretch>
            <a:fillRect/>
          </a:stretch>
        </p:blipFill>
        <p:spPr>
          <a:xfrm>
            <a:off x="152400" y="1709750"/>
            <a:ext cx="8839200" cy="233755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7"/>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434" name="Google Shape;434;p57"/>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57"/>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436" name="Google Shape;436;p57"/>
          <p:cNvSpPr txBox="1"/>
          <p:nvPr/>
        </p:nvSpPr>
        <p:spPr>
          <a:xfrm>
            <a:off x="120700" y="0"/>
            <a:ext cx="9023400" cy="12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Broader Impact of Design</a:t>
            </a:r>
            <a:endParaRPr b="1" sz="3600">
              <a:solidFill>
                <a:schemeClr val="lt1"/>
              </a:solidFill>
              <a:latin typeface="Montserrat"/>
              <a:ea typeface="Montserrat"/>
              <a:cs typeface="Montserrat"/>
              <a:sym typeface="Montserrat"/>
            </a:endParaRPr>
          </a:p>
        </p:txBody>
      </p:sp>
      <p:sp>
        <p:nvSpPr>
          <p:cNvPr id="437" name="Google Shape;437;p57"/>
          <p:cNvSpPr txBox="1"/>
          <p:nvPr/>
        </p:nvSpPr>
        <p:spPr>
          <a:xfrm>
            <a:off x="385525" y="1383250"/>
            <a:ext cx="6003900" cy="3210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Lifecycle Design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Intellectual Property (IP)</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Liability Considerations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Ethical Considerations/Concerns</a:t>
            </a:r>
            <a:endParaRPr sz="2400">
              <a:solidFill>
                <a:schemeClr val="dk1"/>
              </a:solidFill>
            </a:endParaRPr>
          </a:p>
        </p:txBody>
      </p:sp>
      <p:sp>
        <p:nvSpPr>
          <p:cNvPr id="438" name="Google Shape;43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Lifecycle Design</a:t>
            </a:r>
            <a:endParaRPr b="1" sz="3600">
              <a:solidFill>
                <a:schemeClr val="lt1"/>
              </a:solidFill>
              <a:latin typeface="Montserrat"/>
              <a:ea typeface="Montserrat"/>
              <a:cs typeface="Montserrat"/>
              <a:sym typeface="Montserrat"/>
            </a:endParaRPr>
          </a:p>
        </p:txBody>
      </p:sp>
      <p:sp>
        <p:nvSpPr>
          <p:cNvPr id="444" name="Google Shape;444;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58"/>
          <p:cNvSpPr txBox="1"/>
          <p:nvPr/>
        </p:nvSpPr>
        <p:spPr>
          <a:xfrm>
            <a:off x="149850" y="914400"/>
            <a:ext cx="8844300" cy="408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Motors:</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CubeMars brushless DC motors chosen for low maintenance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Routine checks include visual/electrical inspections, cleaning, and load/environment monitoring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Maintained within –20 °C to 65 °C; wire mesh used to secure connections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Structure &amp; Materials:</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Lightweight design prevents motor overload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PLA used for 3D-printed joints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lightweight with high print accuracy but limited durability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Modular Design:</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Each joint is independently serviceable for easy motor replacement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Damaged parts can be reprinted using open-source design files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Sustainability:</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PLA is industrially compostable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E-waste should be recycled via certified programs</a:t>
            </a:r>
            <a:endParaRPr>
              <a:solidFill>
                <a:schemeClr val="dk1"/>
              </a:solidFill>
            </a:endParaRPr>
          </a:p>
          <a:p>
            <a:pPr indent="0" lvl="0" marL="0" rtl="0" algn="l">
              <a:spcBef>
                <a:spcPts val="0"/>
              </a:spcBef>
              <a:spcAft>
                <a:spcPts val="0"/>
              </a:spcAft>
              <a:buNone/>
            </a:pPr>
            <a:r>
              <a:t/>
            </a:r>
            <a:endParaRPr sz="1700">
              <a:solidFill>
                <a:schemeClr val="dk1"/>
              </a:solidFill>
            </a:endParaRPr>
          </a:p>
        </p:txBody>
      </p:sp>
      <p:pic>
        <p:nvPicPr>
          <p:cNvPr id="446" name="Google Shape;446;p58"/>
          <p:cNvPicPr preferRelativeResize="0"/>
          <p:nvPr/>
        </p:nvPicPr>
        <p:blipFill>
          <a:blip r:embed="rId3">
            <a:alphaModFix/>
          </a:blip>
          <a:stretch>
            <a:fillRect/>
          </a:stretch>
        </p:blipFill>
        <p:spPr>
          <a:xfrm>
            <a:off x="6594570" y="1928675"/>
            <a:ext cx="2299300" cy="2404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Intellectual Property (IP)</a:t>
            </a:r>
            <a:endParaRPr b="1" sz="3600">
              <a:solidFill>
                <a:schemeClr val="lt1"/>
              </a:solidFill>
              <a:latin typeface="Montserrat"/>
              <a:ea typeface="Montserrat"/>
              <a:cs typeface="Montserrat"/>
              <a:sym typeface="Montserrat"/>
            </a:endParaRPr>
          </a:p>
        </p:txBody>
      </p:sp>
      <p:sp>
        <p:nvSpPr>
          <p:cNvPr id="452" name="Google Shape;452;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59"/>
          <p:cNvSpPr txBox="1"/>
          <p:nvPr/>
        </p:nvSpPr>
        <p:spPr>
          <a:xfrm>
            <a:off x="242600" y="1026775"/>
            <a:ext cx="8507400" cy="358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No IP involved (patents, trademarks, copyrights, or trade secrets)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Design is original but not novel or non-obvious enough for protection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Based on industrial designs using commercial parts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Follows standard engineering practices; no unique algorithms or systems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Created for educational use; intended for open academic sharing</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Project files are publicly available on GitHub for replication and learning</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454" name="Google Shape;454;p59"/>
          <p:cNvPicPr preferRelativeResize="0"/>
          <p:nvPr/>
        </p:nvPicPr>
        <p:blipFill>
          <a:blip r:embed="rId3">
            <a:alphaModFix/>
          </a:blip>
          <a:stretch>
            <a:fillRect/>
          </a:stretch>
        </p:blipFill>
        <p:spPr>
          <a:xfrm>
            <a:off x="3588588" y="3090000"/>
            <a:ext cx="1966825" cy="1966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Liability Considerations</a:t>
            </a:r>
            <a:endParaRPr b="1" sz="3600">
              <a:solidFill>
                <a:schemeClr val="lt1"/>
              </a:solidFill>
              <a:latin typeface="Montserrat"/>
              <a:ea typeface="Montserrat"/>
              <a:cs typeface="Montserrat"/>
              <a:sym typeface="Montserrat"/>
            </a:endParaRPr>
          </a:p>
        </p:txBody>
      </p:sp>
      <p:sp>
        <p:nvSpPr>
          <p:cNvPr id="460" name="Google Shape;460;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60"/>
          <p:cNvSpPr txBox="1"/>
          <p:nvPr/>
        </p:nvSpPr>
        <p:spPr>
          <a:xfrm>
            <a:off x="181375" y="1044350"/>
            <a:ext cx="8597400" cy="352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Prototype Liability Considerations</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Key risks: pinch points, unexpected motion, mechanical failure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Mitigations: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Safety cage installed for physical protection during testing</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Motor torque and speed limited to reduce injury risk</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No formal product liability concerns due to educational</a:t>
            </a:r>
            <a:r>
              <a:rPr lang="en" sz="1600">
                <a:solidFill>
                  <a:schemeClr val="dk1"/>
                </a:solidFill>
              </a:rPr>
              <a:t> </a:t>
            </a:r>
            <a:r>
              <a:rPr lang="en" sz="1600">
                <a:solidFill>
                  <a:schemeClr val="dk1"/>
                </a:solidFill>
              </a:rPr>
              <a:t>use at a national laboratory</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b="1" lang="en" sz="1600">
                <a:solidFill>
                  <a:schemeClr val="dk1"/>
                </a:solidFill>
              </a:rPr>
              <a:t>Production Liability Considerations</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Intended use: remote hazardous waste cleanup at a national laboratory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Must comply with federal and state safety regulations (OSHA, DOE)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Potential liabilities: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Injury to personnel</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rPr>
              <a:t>Damage to equipment</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Ethical Considerations/Concerns</a:t>
            </a:r>
            <a:endParaRPr b="1" sz="3600">
              <a:solidFill>
                <a:schemeClr val="lt1"/>
              </a:solidFill>
              <a:latin typeface="Montserrat"/>
              <a:ea typeface="Montserrat"/>
              <a:cs typeface="Montserrat"/>
              <a:sym typeface="Montserrat"/>
            </a:endParaRPr>
          </a:p>
        </p:txBody>
      </p:sp>
      <p:sp>
        <p:nvSpPr>
          <p:cNvPr id="467" name="Google Shape;467;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61"/>
          <p:cNvSpPr txBox="1"/>
          <p:nvPr/>
        </p:nvSpPr>
        <p:spPr>
          <a:xfrm>
            <a:off x="231125" y="984650"/>
            <a:ext cx="8599200" cy="38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User Safety:</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Treated as the top ethical priority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Safety protocols included limiting speed/torque and using a safety cage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Physical barriers ensured safe prototyping and testing environments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Emphasis on predictable, non-hazardous operation for manual use</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b="1" lang="en" sz="1600">
                <a:solidFill>
                  <a:schemeClr val="dk1"/>
                </a:solidFill>
              </a:rPr>
              <a:t>Transparency &amp; Honesty: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Performance reporting prioritized throughout development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Regular communication maintained with sponsor via emails and meetings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Weekly updates provided to studio professor during each session</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469" name="Google Shape;469;p61"/>
          <p:cNvPicPr preferRelativeResize="0"/>
          <p:nvPr/>
        </p:nvPicPr>
        <p:blipFill rotWithShape="1">
          <a:blip r:embed="rId3">
            <a:alphaModFix/>
          </a:blip>
          <a:srcRect b="10285" l="8151" r="9005" t="10229"/>
          <a:stretch/>
        </p:blipFill>
        <p:spPr>
          <a:xfrm>
            <a:off x="7277300" y="1556175"/>
            <a:ext cx="1743850" cy="167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Solution Neutral Problem Statement </a:t>
            </a:r>
            <a:endParaRPr b="1" sz="3600">
              <a:solidFill>
                <a:schemeClr val="lt1"/>
              </a:solidFill>
              <a:latin typeface="Montserrat"/>
              <a:ea typeface="Montserrat"/>
              <a:cs typeface="Montserrat"/>
              <a:sym typeface="Montserrat"/>
            </a:endParaRPr>
          </a:p>
        </p:txBody>
      </p:sp>
      <p:graphicFrame>
        <p:nvGraphicFramePr>
          <p:cNvPr id="92" name="Google Shape;92;p17"/>
          <p:cNvGraphicFramePr/>
          <p:nvPr/>
        </p:nvGraphicFramePr>
        <p:xfrm>
          <a:off x="874838" y="3283988"/>
          <a:ext cx="3000000" cy="3000000"/>
        </p:xfrm>
        <a:graphic>
          <a:graphicData uri="http://schemas.openxmlformats.org/drawingml/2006/table">
            <a:tbl>
              <a:tblPr>
                <a:noFill/>
                <a:tableStyleId>{3A3696DB-5D1F-4209-BFE3-B733F81BE561}</a:tableStyleId>
              </a:tblPr>
              <a:tblGrid>
                <a:gridCol w="1094850"/>
                <a:gridCol w="6705825"/>
              </a:tblGrid>
              <a:tr h="799375">
                <a:tc>
                  <a:txBody>
                    <a:bodyPr/>
                    <a:lstStyle/>
                    <a:p>
                      <a:pPr indent="0" lvl="0" marL="0" rtl="0" algn="ctr">
                        <a:lnSpc>
                          <a:spcPct val="115000"/>
                        </a:lnSpc>
                        <a:spcBef>
                          <a:spcPts val="0"/>
                        </a:spcBef>
                        <a:spcAft>
                          <a:spcPts val="0"/>
                        </a:spcAft>
                        <a:buNone/>
                      </a:pPr>
                      <a:r>
                        <a:rPr b="1" lang="en"/>
                        <a:t>SNPS</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There is a need for a technology that has 5 degrees-of-freedom and can move through 4 degrees-of-freedom of at least</a:t>
                      </a:r>
                      <a:r>
                        <a:rPr lang="en" sz="1300"/>
                        <a:t> 1 Hz.</a:t>
                      </a:r>
                      <a:endParaRPr sz="13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446725">
                <a:tc>
                  <a:txBody>
                    <a:bodyPr/>
                    <a:lstStyle/>
                    <a:p>
                      <a:pPr indent="0" lvl="0" marL="0" rtl="0" algn="ctr">
                        <a:lnSpc>
                          <a:spcPct val="115000"/>
                        </a:lnSpc>
                        <a:spcBef>
                          <a:spcPts val="0"/>
                        </a:spcBef>
                        <a:spcAft>
                          <a:spcPts val="0"/>
                        </a:spcAft>
                        <a:buNone/>
                      </a:pPr>
                      <a:r>
                        <a:rPr b="1" lang="en"/>
                        <a:t>Customers</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Department of Energy, National Research Laboratories</a:t>
                      </a:r>
                      <a:endParaRPr sz="13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3" name="Google Shape;93;p17"/>
          <p:cNvSpPr txBox="1"/>
          <p:nvPr/>
        </p:nvSpPr>
        <p:spPr>
          <a:xfrm>
            <a:off x="507725" y="1096400"/>
            <a:ext cx="8167800" cy="1545300"/>
          </a:xfrm>
          <a:prstGeom prst="rect">
            <a:avLst/>
          </a:prstGeom>
          <a:noFill/>
          <a:ln>
            <a:noFill/>
          </a:ln>
        </p:spPr>
        <p:txBody>
          <a:bodyPr anchorCtr="0" anchor="t" bIns="91425" lIns="91425" spcFirstLastPara="1" rIns="91425" wrap="square" tIns="91425">
            <a:noAutofit/>
          </a:bodyPr>
          <a:lstStyle/>
          <a:p>
            <a:pPr indent="-336550" lvl="0" marL="457200" rtl="0" algn="just">
              <a:lnSpc>
                <a:spcPct val="100000"/>
              </a:lnSpc>
              <a:spcBef>
                <a:spcPts val="0"/>
              </a:spcBef>
              <a:spcAft>
                <a:spcPts val="0"/>
              </a:spcAft>
              <a:buClr>
                <a:schemeClr val="dk1"/>
              </a:buClr>
              <a:buSzPts val="1700"/>
              <a:buChar char="●"/>
            </a:pPr>
            <a:r>
              <a:rPr lang="en" sz="1700">
                <a:solidFill>
                  <a:schemeClr val="dk1"/>
                </a:solidFill>
              </a:rPr>
              <a:t>The Solution Neutral Problem Statement (SNPS) serves as the foundation for defining the project’s functionality and requirements.</a:t>
            </a:r>
            <a:endParaRPr sz="1700">
              <a:solidFill>
                <a:schemeClr val="dk1"/>
              </a:solidFill>
            </a:endParaRPr>
          </a:p>
          <a:p>
            <a:pPr indent="-336550" lvl="0" marL="457200" rtl="0" algn="just">
              <a:lnSpc>
                <a:spcPct val="100000"/>
              </a:lnSpc>
              <a:spcBef>
                <a:spcPts val="0"/>
              </a:spcBef>
              <a:spcAft>
                <a:spcPts val="0"/>
              </a:spcAft>
              <a:buClr>
                <a:schemeClr val="dk1"/>
              </a:buClr>
              <a:buSzPts val="1700"/>
              <a:buChar char="●"/>
            </a:pPr>
            <a:r>
              <a:rPr lang="en" sz="1700">
                <a:solidFill>
                  <a:schemeClr val="dk1"/>
                </a:solidFill>
              </a:rPr>
              <a:t>By focusing on high-level project needs rather than specific solutions, the SNPS was derived.</a:t>
            </a:r>
            <a:endParaRPr sz="1700">
              <a:solidFill>
                <a:schemeClr val="dk1"/>
              </a:solidFill>
            </a:endParaRPr>
          </a:p>
          <a:p>
            <a:pPr indent="-336550" lvl="0" marL="457200" rtl="0" algn="just">
              <a:lnSpc>
                <a:spcPct val="100000"/>
              </a:lnSpc>
              <a:spcBef>
                <a:spcPts val="0"/>
              </a:spcBef>
              <a:spcAft>
                <a:spcPts val="0"/>
              </a:spcAft>
              <a:buClr>
                <a:schemeClr val="dk1"/>
              </a:buClr>
              <a:buSzPts val="1700"/>
              <a:buChar char="●"/>
            </a:pPr>
            <a:r>
              <a:rPr lang="en" sz="1700">
                <a:solidFill>
                  <a:schemeClr val="dk1"/>
                </a:solidFill>
              </a:rPr>
              <a:t>The scope of the project and evolving custom requirements prompted regular revisions to the SNPS, ensuring ongoing alignment with project goals.</a:t>
            </a:r>
            <a:endParaRPr sz="1700">
              <a:solidFill>
                <a:schemeClr val="dk1"/>
              </a:solidFill>
            </a:endParaRPr>
          </a:p>
          <a:p>
            <a:pPr indent="457200" lvl="0" marL="0" rtl="0" algn="just">
              <a:lnSpc>
                <a:spcPct val="100000"/>
              </a:lnSpc>
              <a:spcBef>
                <a:spcPts val="0"/>
              </a:spcBef>
              <a:spcAft>
                <a:spcPts val="0"/>
              </a:spcAft>
              <a:buClr>
                <a:schemeClr val="dk1"/>
              </a:buClr>
              <a:buSzPts val="1100"/>
              <a:buFont typeface="Arial"/>
              <a:buNone/>
            </a:pPr>
            <a:r>
              <a:t/>
            </a:r>
            <a:endParaRPr sz="1100">
              <a:solidFill>
                <a:schemeClr val="dk1"/>
              </a:solidFill>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2"/>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475" name="Google Shape;475;p62"/>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62"/>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477" name="Google Shape;477;p62"/>
          <p:cNvSpPr txBox="1"/>
          <p:nvPr/>
        </p:nvSpPr>
        <p:spPr>
          <a:xfrm>
            <a:off x="120700" y="0"/>
            <a:ext cx="9023400" cy="122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Summary</a:t>
            </a:r>
            <a:endParaRPr b="1" sz="3600">
              <a:solidFill>
                <a:schemeClr val="lt1"/>
              </a:solidFill>
              <a:latin typeface="Montserrat"/>
              <a:ea typeface="Montserrat"/>
              <a:cs typeface="Montserrat"/>
              <a:sym typeface="Montserrat"/>
            </a:endParaRPr>
          </a:p>
        </p:txBody>
      </p:sp>
      <p:sp>
        <p:nvSpPr>
          <p:cNvPr id="478" name="Google Shape;478;p62"/>
          <p:cNvSpPr txBox="1"/>
          <p:nvPr/>
        </p:nvSpPr>
        <p:spPr>
          <a:xfrm>
            <a:off x="385525" y="1383250"/>
            <a:ext cx="6003900" cy="3210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Work Breakdown Structure</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Final Gantt Chart and Project Plan</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Technology Development</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Limitations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Future Work</a:t>
            </a:r>
            <a:endParaRPr sz="2400">
              <a:solidFill>
                <a:schemeClr val="dk1"/>
              </a:solidFill>
            </a:endParaRPr>
          </a:p>
        </p:txBody>
      </p:sp>
      <p:sp>
        <p:nvSpPr>
          <p:cNvPr id="479" name="Google Shape;47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Work Breakdown Structure (WBS)</a:t>
            </a:r>
            <a:endParaRPr b="1" sz="3600">
              <a:solidFill>
                <a:schemeClr val="lt1"/>
              </a:solidFill>
              <a:latin typeface="Montserrat"/>
              <a:ea typeface="Montserrat"/>
              <a:cs typeface="Montserrat"/>
              <a:sym typeface="Montserrat"/>
            </a:endParaRPr>
          </a:p>
        </p:txBody>
      </p:sp>
      <p:sp>
        <p:nvSpPr>
          <p:cNvPr id="485" name="Google Shape;48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6" name="Google Shape;486;p63"/>
          <p:cNvPicPr preferRelativeResize="0"/>
          <p:nvPr/>
        </p:nvPicPr>
        <p:blipFill>
          <a:blip r:embed="rId3">
            <a:alphaModFix/>
          </a:blip>
          <a:stretch>
            <a:fillRect/>
          </a:stretch>
        </p:blipFill>
        <p:spPr>
          <a:xfrm>
            <a:off x="765388" y="943100"/>
            <a:ext cx="7613231" cy="42004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Final Gantt Chart and Project Plan</a:t>
            </a:r>
            <a:endParaRPr b="1" sz="3600">
              <a:solidFill>
                <a:schemeClr val="lt1"/>
              </a:solidFill>
              <a:latin typeface="Montserrat"/>
              <a:ea typeface="Montserrat"/>
              <a:cs typeface="Montserrat"/>
              <a:sym typeface="Montserrat"/>
            </a:endParaRPr>
          </a:p>
        </p:txBody>
      </p:sp>
      <p:sp>
        <p:nvSpPr>
          <p:cNvPr id="492" name="Google Shape;49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3" name="Google Shape;493;p64"/>
          <p:cNvPicPr preferRelativeResize="0"/>
          <p:nvPr/>
        </p:nvPicPr>
        <p:blipFill>
          <a:blip r:embed="rId3">
            <a:alphaModFix/>
          </a:blip>
          <a:stretch>
            <a:fillRect/>
          </a:stretch>
        </p:blipFill>
        <p:spPr>
          <a:xfrm>
            <a:off x="535139" y="914400"/>
            <a:ext cx="8073736" cy="42291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Technology Development</a:t>
            </a:r>
            <a:endParaRPr b="1" sz="3600">
              <a:solidFill>
                <a:schemeClr val="lt1"/>
              </a:solidFill>
              <a:latin typeface="Montserrat"/>
              <a:ea typeface="Montserrat"/>
              <a:cs typeface="Montserrat"/>
              <a:sym typeface="Montserrat"/>
            </a:endParaRPr>
          </a:p>
        </p:txBody>
      </p:sp>
      <p:sp>
        <p:nvSpPr>
          <p:cNvPr id="499" name="Google Shape;49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65"/>
          <p:cNvSpPr txBox="1"/>
          <p:nvPr/>
        </p:nvSpPr>
        <p:spPr>
          <a:xfrm>
            <a:off x="119075" y="964675"/>
            <a:ext cx="61944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rPr>
              <a:t>Challenge Identified:</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Unable to control multiple motors at the same time</a:t>
            </a:r>
            <a:endParaRPr>
              <a:solidFill>
                <a:schemeClr val="dk1"/>
              </a:solidFill>
            </a:endParaRPr>
          </a:p>
          <a:p>
            <a:pPr indent="0" lvl="0" marL="0" rtl="0" algn="l">
              <a:lnSpc>
                <a:spcPct val="115000"/>
              </a:lnSpc>
              <a:spcBef>
                <a:spcPts val="0"/>
              </a:spcBef>
              <a:spcAft>
                <a:spcPts val="0"/>
              </a:spcAft>
              <a:buNone/>
            </a:pPr>
            <a:r>
              <a:rPr b="1" lang="en">
                <a:solidFill>
                  <a:schemeClr val="dk1"/>
                </a:solidFill>
              </a:rPr>
              <a:t>Required Knowledge for Integration: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Understanding of motion control systems and servo driver configuration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Familiarity with feedback loops and communication protocols</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 (e.g., CAN bus)</a:t>
            </a:r>
            <a:endParaRPr>
              <a:solidFill>
                <a:schemeClr val="dk1"/>
              </a:solidFill>
            </a:endParaRPr>
          </a:p>
          <a:p>
            <a:pPr indent="0" lvl="0" marL="0" rtl="0" algn="l">
              <a:lnSpc>
                <a:spcPct val="115000"/>
              </a:lnSpc>
              <a:spcBef>
                <a:spcPts val="0"/>
              </a:spcBef>
              <a:spcAft>
                <a:spcPts val="0"/>
              </a:spcAft>
              <a:buNone/>
            </a:pPr>
            <a:r>
              <a:rPr b="1" lang="en">
                <a:solidFill>
                  <a:schemeClr val="dk1"/>
                </a:solidFill>
              </a:rPr>
              <a:t>CAN Bus &amp; Arduino for Multi-Motor Control: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CAN bus enables communication between Arduino and multiple motors using unique CAN IDs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Requires a CAN transceiver like the MCP2515 module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Arduino sends commands using libraries like MCP_CAN_lib to control speed/position</a:t>
            </a:r>
            <a:endParaRPr>
              <a:solidFill>
                <a:schemeClr val="dk1"/>
              </a:solidFill>
            </a:endParaRPr>
          </a:p>
          <a:p>
            <a:pPr indent="0" lvl="0" marL="0" rtl="0" algn="l">
              <a:lnSpc>
                <a:spcPct val="115000"/>
              </a:lnSpc>
              <a:spcBef>
                <a:spcPts val="0"/>
              </a:spcBef>
              <a:spcAft>
                <a:spcPts val="0"/>
              </a:spcAft>
              <a:buNone/>
            </a:pPr>
            <a:r>
              <a:rPr b="1" lang="en">
                <a:solidFill>
                  <a:schemeClr val="dk1"/>
                </a:solidFill>
              </a:rPr>
              <a:t>Future Implementation:</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Enables real-time, synchronized, and scalable motor control for complex systems</a:t>
            </a:r>
            <a:endParaRPr>
              <a:solidFill>
                <a:schemeClr val="dk1"/>
              </a:solidFill>
            </a:endParaRPr>
          </a:p>
        </p:txBody>
      </p:sp>
      <p:pic>
        <p:nvPicPr>
          <p:cNvPr id="501" name="Google Shape;501;p65"/>
          <p:cNvPicPr preferRelativeResize="0"/>
          <p:nvPr/>
        </p:nvPicPr>
        <p:blipFill rotWithShape="1">
          <a:blip r:embed="rId3">
            <a:alphaModFix/>
          </a:blip>
          <a:srcRect b="13889" l="15949" r="17842" t="11755"/>
          <a:stretch/>
        </p:blipFill>
        <p:spPr>
          <a:xfrm>
            <a:off x="6492225" y="1160100"/>
            <a:ext cx="2434150" cy="1776775"/>
          </a:xfrm>
          <a:prstGeom prst="rect">
            <a:avLst/>
          </a:prstGeom>
          <a:noFill/>
          <a:ln>
            <a:noFill/>
          </a:ln>
        </p:spPr>
      </p:pic>
      <p:pic>
        <p:nvPicPr>
          <p:cNvPr id="502" name="Google Shape;502;p65"/>
          <p:cNvPicPr preferRelativeResize="0"/>
          <p:nvPr/>
        </p:nvPicPr>
        <p:blipFill>
          <a:blip r:embed="rId4">
            <a:alphaModFix/>
          </a:blip>
          <a:stretch>
            <a:fillRect/>
          </a:stretch>
        </p:blipFill>
        <p:spPr>
          <a:xfrm>
            <a:off x="6649325" y="2936875"/>
            <a:ext cx="2119950" cy="2119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Technology Development</a:t>
            </a:r>
            <a:endParaRPr b="1" sz="3600">
              <a:solidFill>
                <a:schemeClr val="lt1"/>
              </a:solidFill>
              <a:latin typeface="Montserrat"/>
              <a:ea typeface="Montserrat"/>
              <a:cs typeface="Montserrat"/>
              <a:sym typeface="Montserrat"/>
            </a:endParaRPr>
          </a:p>
        </p:txBody>
      </p:sp>
      <p:sp>
        <p:nvSpPr>
          <p:cNvPr id="508" name="Google Shape;50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9" name="Google Shape;509;p66"/>
          <p:cNvPicPr preferRelativeResize="0"/>
          <p:nvPr/>
        </p:nvPicPr>
        <p:blipFill rotWithShape="1">
          <a:blip r:embed="rId3">
            <a:alphaModFix/>
          </a:blip>
          <a:srcRect b="0" l="2326" r="1158" t="69326"/>
          <a:stretch/>
        </p:blipFill>
        <p:spPr>
          <a:xfrm>
            <a:off x="1863889" y="3021475"/>
            <a:ext cx="5416225" cy="1931375"/>
          </a:xfrm>
          <a:prstGeom prst="rect">
            <a:avLst/>
          </a:prstGeom>
          <a:noFill/>
          <a:ln cap="flat" cmpd="sng" w="9525">
            <a:solidFill>
              <a:schemeClr val="dk2"/>
            </a:solidFill>
            <a:prstDash val="solid"/>
            <a:round/>
            <a:headEnd len="sm" w="sm" type="none"/>
            <a:tailEnd len="sm" w="sm" type="none"/>
          </a:ln>
        </p:spPr>
      </p:pic>
      <p:sp>
        <p:nvSpPr>
          <p:cNvPr id="510" name="Google Shape;510;p66"/>
          <p:cNvSpPr txBox="1"/>
          <p:nvPr/>
        </p:nvSpPr>
        <p:spPr>
          <a:xfrm>
            <a:off x="1542750" y="943250"/>
            <a:ext cx="6058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Challenge Identified:</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GL40 Gimbal Motor incompatibility with the R-link device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Resulted in inability to operate the fifth joint of the robotic arm</a:t>
            </a:r>
            <a:endParaRPr>
              <a:solidFill>
                <a:schemeClr val="dk1"/>
              </a:solidFill>
            </a:endParaRPr>
          </a:p>
          <a:p>
            <a:pPr indent="0" lvl="0" marL="0" rtl="0" algn="l">
              <a:spcBef>
                <a:spcPts val="0"/>
              </a:spcBef>
              <a:spcAft>
                <a:spcPts val="0"/>
              </a:spcAft>
              <a:buNone/>
            </a:pPr>
            <a:r>
              <a:rPr b="1" lang="en">
                <a:solidFill>
                  <a:schemeClr val="dk1"/>
                </a:solidFill>
              </a:rPr>
              <a:t>Recommended Components (by Elmo Motion Control):</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G-DCWHI2.5/100SESQ – High-performance servo driver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CBL-GDCWHIKIT02 – Wiring kit designed for the servo driver</a:t>
            </a:r>
            <a:endParaRPr>
              <a:solidFill>
                <a:schemeClr val="dk1"/>
              </a:solidFill>
            </a:endParaRPr>
          </a:p>
          <a:p>
            <a:pPr indent="0" lvl="0" marL="0" rtl="0" algn="l">
              <a:spcBef>
                <a:spcPts val="0"/>
              </a:spcBef>
              <a:spcAft>
                <a:spcPts val="0"/>
              </a:spcAft>
              <a:buNone/>
            </a:pPr>
            <a:r>
              <a:rPr b="1" lang="en">
                <a:solidFill>
                  <a:schemeClr val="dk1"/>
                </a:solidFill>
              </a:rPr>
              <a:t>Future Implementation: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Allows future teams to power and control the gimbal motor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Ensures full functionality of the robotic arm’s fifth joint</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Technology Development</a:t>
            </a:r>
            <a:endParaRPr b="1" sz="3600">
              <a:solidFill>
                <a:schemeClr val="lt1"/>
              </a:solidFill>
              <a:latin typeface="Montserrat"/>
              <a:ea typeface="Montserrat"/>
              <a:cs typeface="Montserrat"/>
              <a:sym typeface="Montserrat"/>
            </a:endParaRPr>
          </a:p>
        </p:txBody>
      </p:sp>
      <p:sp>
        <p:nvSpPr>
          <p:cNvPr id="516" name="Google Shape;51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67"/>
          <p:cNvSpPr txBox="1"/>
          <p:nvPr/>
        </p:nvSpPr>
        <p:spPr>
          <a:xfrm>
            <a:off x="407700" y="1083750"/>
            <a:ext cx="43287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rPr>
              <a:t>Challenge Identified: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Wiring limited 360° rotation, risking entanglement and interrupting power to brushless DC motors</a:t>
            </a:r>
            <a:endParaRPr>
              <a:solidFill>
                <a:schemeClr val="dk1"/>
              </a:solidFill>
            </a:endParaRPr>
          </a:p>
          <a:p>
            <a:pPr indent="0" lvl="0" marL="0" rtl="0" algn="l">
              <a:lnSpc>
                <a:spcPct val="115000"/>
              </a:lnSpc>
              <a:spcBef>
                <a:spcPts val="0"/>
              </a:spcBef>
              <a:spcAft>
                <a:spcPts val="0"/>
              </a:spcAft>
              <a:buNone/>
            </a:pPr>
            <a:r>
              <a:rPr b="1" lang="en">
                <a:solidFill>
                  <a:schemeClr val="dk1"/>
                </a:solidFill>
              </a:rPr>
              <a:t>Resolution Steps: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Identified need for a split-ring to maintain continuous electrical connection during rotation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Ensured stable power and signal integrity for smooth, unrestricted motion</a:t>
            </a:r>
            <a:endParaRPr>
              <a:solidFill>
                <a:schemeClr val="dk1"/>
              </a:solidFill>
            </a:endParaRPr>
          </a:p>
          <a:p>
            <a:pPr indent="0" lvl="0" marL="0" rtl="0" algn="l">
              <a:lnSpc>
                <a:spcPct val="115000"/>
              </a:lnSpc>
              <a:spcBef>
                <a:spcPts val="0"/>
              </a:spcBef>
              <a:spcAft>
                <a:spcPts val="0"/>
              </a:spcAft>
              <a:buNone/>
            </a:pPr>
            <a:r>
              <a:rPr b="1" lang="en">
                <a:solidFill>
                  <a:schemeClr val="dk1"/>
                </a:solidFill>
              </a:rPr>
              <a:t>Future Implementation: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Custom design a split ring to fit the robotic arm’s specs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Integrate into future builds to enable full motion and protect wiring</a:t>
            </a:r>
            <a:endParaRPr>
              <a:solidFill>
                <a:schemeClr val="dk1"/>
              </a:solidFill>
            </a:endParaRPr>
          </a:p>
        </p:txBody>
      </p:sp>
      <p:pic>
        <p:nvPicPr>
          <p:cNvPr id="518" name="Google Shape;518;p67"/>
          <p:cNvPicPr preferRelativeResize="0"/>
          <p:nvPr/>
        </p:nvPicPr>
        <p:blipFill rotWithShape="1">
          <a:blip r:embed="rId3">
            <a:alphaModFix/>
          </a:blip>
          <a:srcRect b="8860" l="7996" r="7828" t="10220"/>
          <a:stretch/>
        </p:blipFill>
        <p:spPr>
          <a:xfrm>
            <a:off x="4692500" y="1863825"/>
            <a:ext cx="4328650" cy="2218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sz="3600">
                <a:solidFill>
                  <a:schemeClr val="lt1"/>
                </a:solidFill>
                <a:latin typeface="Montserrat"/>
                <a:ea typeface="Montserrat"/>
                <a:cs typeface="Montserrat"/>
                <a:sym typeface="Montserrat"/>
              </a:rPr>
              <a:t>Limitations: Mechanical and Structural</a:t>
            </a:r>
            <a:endParaRPr b="1" sz="3600">
              <a:solidFill>
                <a:schemeClr val="lt1"/>
              </a:solidFill>
              <a:latin typeface="Montserrat"/>
              <a:ea typeface="Montserrat"/>
              <a:cs typeface="Montserrat"/>
              <a:sym typeface="Montserrat"/>
            </a:endParaRPr>
          </a:p>
        </p:txBody>
      </p:sp>
      <p:sp>
        <p:nvSpPr>
          <p:cNvPr id="524" name="Google Shape;524;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5" name="Google Shape;525;p68"/>
          <p:cNvSpPr txBox="1"/>
          <p:nvPr/>
        </p:nvSpPr>
        <p:spPr>
          <a:xfrm>
            <a:off x="184475" y="959125"/>
            <a:ext cx="5224800" cy="3704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Single-Joint Control only – current software allows only one motor to move at a time, preventing smooth, multi-joint coordination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Limited durability – Due to use of PLA components, the arm is not suitable for high-radiation or high-temperature environments. The PLA might struggle under high torque loads as well.</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No integrated end-effector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Structural performance not yet verified under prolonged cyclic loading or high-vibration conditions</a:t>
            </a:r>
            <a:endParaRPr sz="1800">
              <a:solidFill>
                <a:schemeClr val="dk1"/>
              </a:solidFill>
            </a:endParaRPr>
          </a:p>
        </p:txBody>
      </p:sp>
      <p:pic>
        <p:nvPicPr>
          <p:cNvPr id="526" name="Google Shape;526;p68" title="IMG_8082.jpg"/>
          <p:cNvPicPr preferRelativeResize="0"/>
          <p:nvPr/>
        </p:nvPicPr>
        <p:blipFill>
          <a:blip r:embed="rId3">
            <a:alphaModFix/>
          </a:blip>
          <a:stretch>
            <a:fillRect/>
          </a:stretch>
        </p:blipFill>
        <p:spPr>
          <a:xfrm>
            <a:off x="6000500" y="1003024"/>
            <a:ext cx="1828750" cy="2438298"/>
          </a:xfrm>
          <a:prstGeom prst="rect">
            <a:avLst/>
          </a:prstGeom>
          <a:noFill/>
          <a:ln cap="flat" cmpd="sng" w="9525">
            <a:solidFill>
              <a:schemeClr val="dk2"/>
            </a:solidFill>
            <a:prstDash val="solid"/>
            <a:round/>
            <a:headEnd len="sm" w="sm" type="none"/>
            <a:tailEnd len="sm" w="sm" type="none"/>
          </a:ln>
        </p:spPr>
      </p:pic>
      <p:pic>
        <p:nvPicPr>
          <p:cNvPr id="527" name="Google Shape;527;p68" title="IMG_8210 (1).jpg"/>
          <p:cNvPicPr preferRelativeResize="0"/>
          <p:nvPr/>
        </p:nvPicPr>
        <p:blipFill rotWithShape="1">
          <a:blip r:embed="rId4">
            <a:alphaModFix/>
          </a:blip>
          <a:srcRect b="19061" l="0" r="0" t="45136"/>
          <a:stretch/>
        </p:blipFill>
        <p:spPr>
          <a:xfrm>
            <a:off x="5477550" y="3529951"/>
            <a:ext cx="2773148" cy="132387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Limitations: Control and Wiring</a:t>
            </a:r>
            <a:endParaRPr b="1" sz="3600">
              <a:solidFill>
                <a:schemeClr val="lt1"/>
              </a:solidFill>
              <a:latin typeface="Montserrat"/>
              <a:ea typeface="Montserrat"/>
              <a:cs typeface="Montserrat"/>
              <a:sym typeface="Montserrat"/>
            </a:endParaRPr>
          </a:p>
        </p:txBody>
      </p:sp>
      <p:sp>
        <p:nvSpPr>
          <p:cNvPr id="533" name="Google Shape;53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69"/>
          <p:cNvSpPr txBox="1"/>
          <p:nvPr/>
        </p:nvSpPr>
        <p:spPr>
          <a:xfrm>
            <a:off x="190200" y="989025"/>
            <a:ext cx="5197500" cy="3072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Limited Force Control – Operation is restricted to MIT mode for safety, full capabilities in servo mode remain untested due to risk</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External Cable Routing/Cable Management – wiring constraints joint motion, reduces workspace, and increases the risk of entanglement or damage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No gravity compensation – arm lacks real time torque adjustment for gravity, extensive manual tuning is required for different movements and loads</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pic>
        <p:nvPicPr>
          <p:cNvPr id="535" name="Google Shape;535;p69"/>
          <p:cNvPicPr preferRelativeResize="0"/>
          <p:nvPr/>
        </p:nvPicPr>
        <p:blipFill>
          <a:blip r:embed="rId3">
            <a:alphaModFix/>
          </a:blip>
          <a:stretch>
            <a:fillRect/>
          </a:stretch>
        </p:blipFill>
        <p:spPr>
          <a:xfrm>
            <a:off x="5496925" y="1714225"/>
            <a:ext cx="3451500" cy="223453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sz="3600">
                <a:solidFill>
                  <a:schemeClr val="lt1"/>
                </a:solidFill>
                <a:latin typeface="Montserrat"/>
                <a:ea typeface="Montserrat"/>
                <a:cs typeface="Montserrat"/>
                <a:sym typeface="Montserrat"/>
              </a:rPr>
              <a:t>Future Work: Control and Functionality</a:t>
            </a:r>
            <a:endParaRPr b="1" sz="3600">
              <a:solidFill>
                <a:schemeClr val="lt1"/>
              </a:solidFill>
              <a:latin typeface="Montserrat"/>
              <a:ea typeface="Montserrat"/>
              <a:cs typeface="Montserrat"/>
              <a:sym typeface="Montserrat"/>
            </a:endParaRPr>
          </a:p>
        </p:txBody>
      </p:sp>
      <p:sp>
        <p:nvSpPr>
          <p:cNvPr id="541" name="Google Shape;541;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70"/>
          <p:cNvSpPr txBox="1"/>
          <p:nvPr/>
        </p:nvSpPr>
        <p:spPr>
          <a:xfrm>
            <a:off x="115450" y="1175725"/>
            <a:ext cx="4746900" cy="32133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Utilize multi-joint control algorithms to enable coordinated movement across all 5 degrees-of-freedom</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Incorporate sensors for feedback-driven control</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Refine control system architecture to allow for real-time user interface and potential joystick control</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Explore safe operation in servo mode by designing advanced control algorithms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Integrate closed-loop feedback for smoother, more adaptive control during tasks</a:t>
            </a:r>
            <a:endParaRPr sz="1700">
              <a:solidFill>
                <a:schemeClr val="dk1"/>
              </a:solidFill>
            </a:endParaRPr>
          </a:p>
          <a:p>
            <a:pPr indent="0" lvl="0" marL="0" rtl="0" algn="l">
              <a:spcBef>
                <a:spcPts val="0"/>
              </a:spcBef>
              <a:spcAft>
                <a:spcPts val="0"/>
              </a:spcAft>
              <a:buNone/>
            </a:pPr>
            <a:r>
              <a:t/>
            </a:r>
            <a:endParaRPr sz="1700">
              <a:solidFill>
                <a:schemeClr val="dk1"/>
              </a:solidFill>
            </a:endParaRPr>
          </a:p>
        </p:txBody>
      </p:sp>
      <p:pic>
        <p:nvPicPr>
          <p:cNvPr id="543" name="Google Shape;543;p70"/>
          <p:cNvPicPr preferRelativeResize="0"/>
          <p:nvPr/>
        </p:nvPicPr>
        <p:blipFill rotWithShape="1">
          <a:blip r:embed="rId3">
            <a:alphaModFix/>
          </a:blip>
          <a:srcRect b="0" l="33075" r="27102" t="0"/>
          <a:stretch/>
        </p:blipFill>
        <p:spPr>
          <a:xfrm rot="-5400000">
            <a:off x="6152025" y="494850"/>
            <a:ext cx="1732726" cy="2908125"/>
          </a:xfrm>
          <a:prstGeom prst="rect">
            <a:avLst/>
          </a:prstGeom>
          <a:noFill/>
          <a:ln>
            <a:noFill/>
          </a:ln>
        </p:spPr>
      </p:pic>
      <p:sp>
        <p:nvSpPr>
          <p:cNvPr id="544" name="Google Shape;544;p70"/>
          <p:cNvSpPr txBox="1"/>
          <p:nvPr/>
        </p:nvSpPr>
        <p:spPr>
          <a:xfrm rot="-5400000">
            <a:off x="7532796" y="1705184"/>
            <a:ext cx="258300" cy="7116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545" name="Google Shape;545;p70"/>
          <p:cNvPicPr preferRelativeResize="0"/>
          <p:nvPr/>
        </p:nvPicPr>
        <p:blipFill rotWithShape="1">
          <a:blip r:embed="rId4">
            <a:alphaModFix/>
          </a:blip>
          <a:srcRect b="0" l="19097" r="9427" t="6032"/>
          <a:stretch/>
        </p:blipFill>
        <p:spPr>
          <a:xfrm>
            <a:off x="4607301" y="3112950"/>
            <a:ext cx="2284523" cy="1690526"/>
          </a:xfrm>
          <a:prstGeom prst="rect">
            <a:avLst/>
          </a:prstGeom>
          <a:noFill/>
          <a:ln>
            <a:noFill/>
          </a:ln>
        </p:spPr>
      </p:pic>
      <p:pic>
        <p:nvPicPr>
          <p:cNvPr id="546" name="Google Shape;546;p70"/>
          <p:cNvPicPr preferRelativeResize="0"/>
          <p:nvPr/>
        </p:nvPicPr>
        <p:blipFill rotWithShape="1">
          <a:blip r:embed="rId5">
            <a:alphaModFix/>
          </a:blip>
          <a:srcRect b="4517" l="24457" r="6471" t="4032"/>
          <a:stretch/>
        </p:blipFill>
        <p:spPr>
          <a:xfrm>
            <a:off x="7035701" y="3069375"/>
            <a:ext cx="1749250" cy="177767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sz="3600">
                <a:solidFill>
                  <a:schemeClr val="lt1"/>
                </a:solidFill>
                <a:latin typeface="Montserrat"/>
                <a:ea typeface="Montserrat"/>
                <a:cs typeface="Montserrat"/>
                <a:sym typeface="Montserrat"/>
              </a:rPr>
              <a:t>Future Work: Mechanical and Structural</a:t>
            </a:r>
            <a:endParaRPr b="1" sz="3600">
              <a:solidFill>
                <a:schemeClr val="lt1"/>
              </a:solidFill>
              <a:latin typeface="Montserrat"/>
              <a:ea typeface="Montserrat"/>
              <a:cs typeface="Montserrat"/>
              <a:sym typeface="Montserrat"/>
            </a:endParaRPr>
          </a:p>
        </p:txBody>
      </p:sp>
      <p:sp>
        <p:nvSpPr>
          <p:cNvPr id="552" name="Google Shape;55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71"/>
          <p:cNvSpPr txBox="1"/>
          <p:nvPr/>
        </p:nvSpPr>
        <p:spPr>
          <a:xfrm>
            <a:off x="103350" y="914400"/>
            <a:ext cx="8937300" cy="16575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 sz="1700">
                <a:solidFill>
                  <a:schemeClr val="dk1"/>
                </a:solidFill>
              </a:rPr>
              <a:t>Upgrade structural components to radiation resistant materials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Conduct durability and fatigue testing to assess performance under prolonged use</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Implement real-time gravity compensation based on arm pose and motor feedback</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700">
                <a:solidFill>
                  <a:schemeClr val="dk1"/>
                </a:solidFill>
              </a:rPr>
              <a:t>Redesign for internal cable routing to expand range of motion</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Design and integrate a task specific end-effector, such as a cleaning brush or scraping tool</a:t>
            </a:r>
            <a:endParaRPr sz="1700">
              <a:solidFill>
                <a:schemeClr val="dk1"/>
              </a:solidFill>
            </a:endParaRPr>
          </a:p>
        </p:txBody>
      </p:sp>
      <p:pic>
        <p:nvPicPr>
          <p:cNvPr id="554" name="Google Shape;554;p71"/>
          <p:cNvPicPr preferRelativeResize="0"/>
          <p:nvPr/>
        </p:nvPicPr>
        <p:blipFill>
          <a:blip r:embed="rId3">
            <a:alphaModFix/>
          </a:blip>
          <a:stretch>
            <a:fillRect/>
          </a:stretch>
        </p:blipFill>
        <p:spPr>
          <a:xfrm>
            <a:off x="2360825" y="2655425"/>
            <a:ext cx="4422347" cy="226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Mission Statement</a:t>
            </a:r>
            <a:endParaRPr b="1" sz="3600">
              <a:solidFill>
                <a:schemeClr val="lt1"/>
              </a:solidFill>
              <a:latin typeface="Montserrat"/>
              <a:ea typeface="Montserrat"/>
              <a:cs typeface="Montserrat"/>
              <a:sym typeface="Montserrat"/>
            </a:endParaRPr>
          </a:p>
        </p:txBody>
      </p:sp>
      <p:graphicFrame>
        <p:nvGraphicFramePr>
          <p:cNvPr id="100" name="Google Shape;100;p18"/>
          <p:cNvGraphicFramePr/>
          <p:nvPr/>
        </p:nvGraphicFramePr>
        <p:xfrm>
          <a:off x="3321350" y="974425"/>
          <a:ext cx="3000000" cy="3000000"/>
        </p:xfrm>
        <a:graphic>
          <a:graphicData uri="http://schemas.openxmlformats.org/drawingml/2006/table">
            <a:tbl>
              <a:tblPr bandRow="1">
                <a:noFill/>
                <a:tableStyleId>{3A3696DB-5D1F-4209-BFE3-B733F81BE561}</a:tableStyleId>
              </a:tblPr>
              <a:tblGrid>
                <a:gridCol w="1474025"/>
                <a:gridCol w="4227125"/>
              </a:tblGrid>
              <a:tr h="299950">
                <a:tc gridSpan="2">
                  <a:txBody>
                    <a:bodyPr/>
                    <a:lstStyle/>
                    <a:p>
                      <a:pPr indent="0" lvl="0" marL="0" rtl="0" algn="ctr">
                        <a:spcBef>
                          <a:spcPts val="0"/>
                        </a:spcBef>
                        <a:spcAft>
                          <a:spcPts val="0"/>
                        </a:spcAft>
                        <a:buNone/>
                      </a:pPr>
                      <a:r>
                        <a:rPr b="1" lang="en" sz="900"/>
                        <a:t>Mission Statement: Human Robotic Arm</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299950">
                <a:tc>
                  <a:txBody>
                    <a:bodyPr/>
                    <a:lstStyle/>
                    <a:p>
                      <a:pPr indent="0" lvl="0" marL="0" rtl="0" algn="ctr">
                        <a:spcBef>
                          <a:spcPts val="0"/>
                        </a:spcBef>
                        <a:spcAft>
                          <a:spcPts val="0"/>
                        </a:spcAft>
                        <a:buNone/>
                      </a:pPr>
                      <a:r>
                        <a:rPr b="1" lang="en" sz="900"/>
                        <a:t>Product Description</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Design a 5 DoF robotic arm with human like functionality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250">
                <a:tc>
                  <a:txBody>
                    <a:bodyPr/>
                    <a:lstStyle/>
                    <a:p>
                      <a:pPr indent="0" lvl="0" marL="0" rtl="0" algn="ctr">
                        <a:spcBef>
                          <a:spcPts val="0"/>
                        </a:spcBef>
                        <a:spcAft>
                          <a:spcPts val="0"/>
                        </a:spcAft>
                        <a:buNone/>
                      </a:pPr>
                      <a:r>
                        <a:rPr b="1" lang="en" sz="900"/>
                        <a:t>Key Business or Humanitarian Goals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Effectively clean nuclear waste from Nuclear Waste Tanks to prevent contamination of local environments and populations</a:t>
                      </a:r>
                      <a:endParaRPr sz="900"/>
                    </a:p>
                    <a:p>
                      <a:pPr indent="0" lvl="0" marL="0" rtl="0" algn="ctr">
                        <a:spcBef>
                          <a:spcPts val="0"/>
                        </a:spcBef>
                        <a:spcAft>
                          <a:spcPts val="0"/>
                        </a:spcAft>
                        <a:buNone/>
                      </a:pPr>
                      <a:r>
                        <a:rPr lang="en" sz="900"/>
                        <a:t>Successfully Prototyped and Fabricate Robotic arm within 8 months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Primary Market</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Department of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Secondary Market</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US Government, US Military, Nuclear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14525">
                <a:tc>
                  <a:txBody>
                    <a:bodyPr/>
                    <a:lstStyle/>
                    <a:p>
                      <a:pPr indent="0" lvl="0" marL="0" rtl="0" algn="ctr">
                        <a:spcBef>
                          <a:spcPts val="0"/>
                        </a:spcBef>
                        <a:spcAft>
                          <a:spcPts val="0"/>
                        </a:spcAft>
                        <a:buNone/>
                      </a:pPr>
                      <a:r>
                        <a:rPr b="1" lang="en" sz="900"/>
                        <a:t>Assumptions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We can assume: that the robot can withstand harsh radioactive environments, the robot can handle large amounts of force without tipping over, the robot can handle large amounts of force without damaging the tank wall, and visibility will allow for sensors to determine if plutonium is being removed, we assume the material is a hard tar heel substance</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Stakeholders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Washington Citizens, National Research Labs, Department of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3625">
                <a:tc>
                  <a:txBody>
                    <a:bodyPr/>
                    <a:lstStyle/>
                    <a:p>
                      <a:pPr indent="0" lvl="0" marL="0" rtl="0" algn="ctr">
                        <a:spcBef>
                          <a:spcPts val="0"/>
                        </a:spcBef>
                        <a:spcAft>
                          <a:spcPts val="0"/>
                        </a:spcAft>
                        <a:buNone/>
                      </a:pPr>
                      <a:r>
                        <a:rPr b="1" lang="en" sz="900"/>
                        <a:t>Avenues for Creative Design</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Material, robotic actuation for arm movement and control, Semi-Autonomous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250">
                <a:tc>
                  <a:txBody>
                    <a:bodyPr/>
                    <a:lstStyle/>
                    <a:p>
                      <a:pPr indent="0" lvl="0" marL="0" rtl="0" algn="ctr">
                        <a:spcBef>
                          <a:spcPts val="0"/>
                        </a:spcBef>
                        <a:spcAft>
                          <a:spcPts val="0"/>
                        </a:spcAft>
                        <a:buNone/>
                      </a:pPr>
                      <a:r>
                        <a:rPr b="1" lang="en" sz="900"/>
                        <a:t>Scope Limitations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Resources, only 4 group members, only 8 months to work on it, Size limits, Force limits to protect the tank, Material selection, Dynamic capabilities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01" name="Google Shape;101;p18"/>
          <p:cNvSpPr txBox="1"/>
          <p:nvPr/>
        </p:nvSpPr>
        <p:spPr>
          <a:xfrm>
            <a:off x="82825" y="1045875"/>
            <a:ext cx="3167400" cy="39621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1200"/>
              </a:spcBef>
              <a:spcAft>
                <a:spcPts val="0"/>
              </a:spcAft>
              <a:buClr>
                <a:schemeClr val="dk1"/>
              </a:buClr>
              <a:buSzPts val="1900"/>
              <a:buChar char="●"/>
            </a:pPr>
            <a:r>
              <a:rPr lang="en" sz="1900">
                <a:solidFill>
                  <a:schemeClr val="dk1"/>
                </a:solidFill>
              </a:rPr>
              <a:t>Mission statement to clarify the LANL project team’s design goals, aligning with both design team and customer needs.</a:t>
            </a:r>
            <a:endParaRPr sz="1900">
              <a:solidFill>
                <a:schemeClr val="dk1"/>
              </a:solidFill>
            </a:endParaRPr>
          </a:p>
          <a:p>
            <a:pPr indent="-349250" lvl="0" marL="457200" rtl="0" algn="l">
              <a:lnSpc>
                <a:spcPct val="100000"/>
              </a:lnSpc>
              <a:spcBef>
                <a:spcPts val="0"/>
              </a:spcBef>
              <a:spcAft>
                <a:spcPts val="0"/>
              </a:spcAft>
              <a:buClr>
                <a:schemeClr val="dk1"/>
              </a:buClr>
              <a:buSzPts val="1900"/>
              <a:buChar char="●"/>
            </a:pPr>
            <a:r>
              <a:rPr lang="en" sz="1900">
                <a:solidFill>
                  <a:schemeClr val="dk1"/>
                </a:solidFill>
              </a:rPr>
              <a:t>The mission statement specifies that the LANL project team will design and prototype a 5 DoF robotic arm.</a:t>
            </a:r>
            <a:endParaRPr sz="1900">
              <a:solidFill>
                <a:schemeClr val="dk1"/>
              </a:solidFill>
            </a:endParaRPr>
          </a:p>
          <a:p>
            <a:pPr indent="457200" lvl="0" marL="0" rtl="0" algn="just">
              <a:lnSpc>
                <a:spcPct val="100000"/>
              </a:lnSpc>
              <a:spcBef>
                <a:spcPts val="12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Assembly Manual</a:t>
            </a:r>
            <a:endParaRPr b="1" sz="3000">
              <a:solidFill>
                <a:schemeClr val="lt1"/>
              </a:solidFill>
              <a:latin typeface="Open Sans"/>
              <a:ea typeface="Open Sans"/>
              <a:cs typeface="Open Sans"/>
              <a:sym typeface="Open Sans"/>
            </a:endParaRPr>
          </a:p>
        </p:txBody>
      </p:sp>
      <p:sp>
        <p:nvSpPr>
          <p:cNvPr id="560" name="Google Shape;560;p72"/>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pic>
        <p:nvPicPr>
          <p:cNvPr id="561" name="Google Shape;561;p72"/>
          <p:cNvPicPr preferRelativeResize="0"/>
          <p:nvPr/>
        </p:nvPicPr>
        <p:blipFill>
          <a:blip r:embed="rId3">
            <a:alphaModFix/>
          </a:blip>
          <a:stretch>
            <a:fillRect/>
          </a:stretch>
        </p:blipFill>
        <p:spPr>
          <a:xfrm>
            <a:off x="3179688" y="1066800"/>
            <a:ext cx="2784634" cy="3505199"/>
          </a:xfrm>
          <a:prstGeom prst="rect">
            <a:avLst/>
          </a:prstGeom>
          <a:noFill/>
          <a:ln>
            <a:noFill/>
          </a:ln>
        </p:spPr>
      </p:pic>
      <p:pic>
        <p:nvPicPr>
          <p:cNvPr id="562" name="Google Shape;562;p72"/>
          <p:cNvPicPr preferRelativeResize="0"/>
          <p:nvPr/>
        </p:nvPicPr>
        <p:blipFill>
          <a:blip r:embed="rId4">
            <a:alphaModFix/>
          </a:blip>
          <a:stretch>
            <a:fillRect/>
          </a:stretch>
        </p:blipFill>
        <p:spPr>
          <a:xfrm>
            <a:off x="6098425" y="1066800"/>
            <a:ext cx="2758420" cy="3505201"/>
          </a:xfrm>
          <a:prstGeom prst="rect">
            <a:avLst/>
          </a:prstGeom>
          <a:noFill/>
          <a:ln>
            <a:noFill/>
          </a:ln>
        </p:spPr>
      </p:pic>
      <p:sp>
        <p:nvSpPr>
          <p:cNvPr id="563" name="Google Shape;563;p72"/>
          <p:cNvSpPr txBox="1"/>
          <p:nvPr/>
        </p:nvSpPr>
        <p:spPr>
          <a:xfrm>
            <a:off x="244100" y="1134675"/>
            <a:ext cx="2726400" cy="3368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 sz="1600">
                <a:solidFill>
                  <a:schemeClr val="dk2"/>
                </a:solidFill>
              </a:rPr>
              <a:t>Assembly Manual complete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~60 pages long (lots of figures, cover pages, etc…)</a:t>
            </a:r>
            <a:endParaRPr sz="16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GitHub</a:t>
            </a:r>
            <a:endParaRPr b="1" sz="3000">
              <a:solidFill>
                <a:schemeClr val="lt1"/>
              </a:solidFill>
              <a:latin typeface="Open Sans"/>
              <a:ea typeface="Open Sans"/>
              <a:cs typeface="Open Sans"/>
              <a:sym typeface="Open Sans"/>
            </a:endParaRPr>
          </a:p>
        </p:txBody>
      </p:sp>
      <p:sp>
        <p:nvSpPr>
          <p:cNvPr id="569" name="Google Shape;569;p73"/>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pic>
        <p:nvPicPr>
          <p:cNvPr id="570" name="Google Shape;570;p73" title="frame (2).png"/>
          <p:cNvPicPr preferRelativeResize="0"/>
          <p:nvPr/>
        </p:nvPicPr>
        <p:blipFill rotWithShape="1">
          <a:blip r:embed="rId3">
            <a:alphaModFix/>
          </a:blip>
          <a:srcRect b="26841" l="0" r="0" t="0"/>
          <a:stretch/>
        </p:blipFill>
        <p:spPr>
          <a:xfrm>
            <a:off x="7881525" y="2069987"/>
            <a:ext cx="1078326" cy="1003525"/>
          </a:xfrm>
          <a:prstGeom prst="rect">
            <a:avLst/>
          </a:prstGeom>
          <a:noFill/>
          <a:ln>
            <a:noFill/>
          </a:ln>
        </p:spPr>
      </p:pic>
      <p:pic>
        <p:nvPicPr>
          <p:cNvPr id="571" name="Google Shape;571;p73" title="Screen Shot 2025-04-24 at 1.43.11 PM.png"/>
          <p:cNvPicPr preferRelativeResize="0"/>
          <p:nvPr/>
        </p:nvPicPr>
        <p:blipFill>
          <a:blip r:embed="rId4">
            <a:alphaModFix/>
          </a:blip>
          <a:stretch>
            <a:fillRect/>
          </a:stretch>
        </p:blipFill>
        <p:spPr>
          <a:xfrm>
            <a:off x="1435172" y="990600"/>
            <a:ext cx="6273654" cy="36576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Acknowledgements</a:t>
            </a:r>
            <a:endParaRPr b="1" sz="3600">
              <a:solidFill>
                <a:schemeClr val="lt1"/>
              </a:solidFill>
              <a:latin typeface="Montserrat"/>
              <a:ea typeface="Montserrat"/>
              <a:cs typeface="Montserrat"/>
              <a:sym typeface="Montserrat"/>
            </a:endParaRPr>
          </a:p>
        </p:txBody>
      </p:sp>
      <p:sp>
        <p:nvSpPr>
          <p:cNvPr id="577" name="Google Shape;577;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8" name="Google Shape;578;p74"/>
          <p:cNvSpPr txBox="1"/>
          <p:nvPr/>
        </p:nvSpPr>
        <p:spPr>
          <a:xfrm>
            <a:off x="424500" y="1019125"/>
            <a:ext cx="8295000" cy="375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Dr. David Mascarenas – Project sponsor; provided key guidance and support throughout</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Dr. Swaroop Darbha – Early mentorship in systems thinking and design foundations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Dr. Ya Wang – Offered support during prototyping/assembly and testing phases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Rapid Prototyping Studio – Prototyping of 3D-printed components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FEDC – Provided tools and equipment for prototyping</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Zachry Bucknor-Smartt &amp; Vidur Zimmerman – Design feedback that improved structure and performance</a:t>
            </a:r>
            <a:endParaRPr sz="15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5"/>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pic>
        <p:nvPicPr>
          <p:cNvPr id="584" name="Google Shape;584;p75"/>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585" name="Google Shape;58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6" name="Google Shape;586;p75"/>
          <p:cNvSpPr txBox="1"/>
          <p:nvPr/>
        </p:nvSpPr>
        <p:spPr>
          <a:xfrm>
            <a:off x="2272338" y="399625"/>
            <a:ext cx="41766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Montserrat"/>
                <a:ea typeface="Montserrat"/>
                <a:cs typeface="Montserrat"/>
                <a:sym typeface="Montserrat"/>
              </a:rPr>
              <a:t>Thank You!</a:t>
            </a:r>
            <a:endParaRPr b="1" sz="4900">
              <a:solidFill>
                <a:schemeClr val="dk1"/>
              </a:solidFill>
              <a:latin typeface="Montserrat"/>
              <a:ea typeface="Montserrat"/>
              <a:cs typeface="Montserrat"/>
              <a:sym typeface="Montserrat"/>
            </a:endParaRPr>
          </a:p>
        </p:txBody>
      </p:sp>
      <p:pic>
        <p:nvPicPr>
          <p:cNvPr id="587" name="Google Shape;587;p75"/>
          <p:cNvPicPr preferRelativeResize="0"/>
          <p:nvPr/>
        </p:nvPicPr>
        <p:blipFill>
          <a:blip r:embed="rId5">
            <a:alphaModFix/>
          </a:blip>
          <a:stretch>
            <a:fillRect/>
          </a:stretch>
        </p:blipFill>
        <p:spPr>
          <a:xfrm>
            <a:off x="231525" y="1611400"/>
            <a:ext cx="2830175" cy="2145309"/>
          </a:xfrm>
          <a:prstGeom prst="rect">
            <a:avLst/>
          </a:prstGeom>
          <a:noFill/>
          <a:ln cap="flat" cmpd="sng" w="12700">
            <a:solidFill>
              <a:srgbClr val="000000"/>
            </a:solidFill>
            <a:prstDash val="solid"/>
            <a:miter lim="8000"/>
            <a:headEnd len="sm" w="sm" type="none"/>
            <a:tailEnd len="sm" w="sm" type="none"/>
          </a:ln>
        </p:spPr>
      </p:pic>
      <p:pic>
        <p:nvPicPr>
          <p:cNvPr id="588" name="Google Shape;588;p75"/>
          <p:cNvPicPr preferRelativeResize="0"/>
          <p:nvPr/>
        </p:nvPicPr>
        <p:blipFill rotWithShape="1">
          <a:blip r:embed="rId6">
            <a:alphaModFix/>
          </a:blip>
          <a:srcRect b="0" l="0" r="9706" t="0"/>
          <a:stretch/>
        </p:blipFill>
        <p:spPr>
          <a:xfrm>
            <a:off x="6376275" y="1213313"/>
            <a:ext cx="2333625" cy="3076575"/>
          </a:xfrm>
          <a:prstGeom prst="rect">
            <a:avLst/>
          </a:prstGeom>
          <a:noFill/>
          <a:ln cap="flat" cmpd="sng" w="9525">
            <a:solidFill>
              <a:srgbClr val="000000"/>
            </a:solidFill>
            <a:prstDash val="solid"/>
            <a:round/>
            <a:headEnd len="sm" w="sm" type="none"/>
            <a:tailEnd len="sm" w="sm" type="none"/>
          </a:ln>
        </p:spPr>
      </p:pic>
      <p:sp>
        <p:nvSpPr>
          <p:cNvPr id="589" name="Google Shape;589;p75"/>
          <p:cNvSpPr txBox="1"/>
          <p:nvPr/>
        </p:nvSpPr>
        <p:spPr>
          <a:xfrm>
            <a:off x="956275" y="1091525"/>
            <a:ext cx="16905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1st Design</a:t>
            </a:r>
            <a:endParaRPr sz="1800">
              <a:solidFill>
                <a:schemeClr val="dk2"/>
              </a:solidFill>
            </a:endParaRPr>
          </a:p>
        </p:txBody>
      </p:sp>
      <p:sp>
        <p:nvSpPr>
          <p:cNvPr id="590" name="Google Shape;590;p75"/>
          <p:cNvSpPr txBox="1"/>
          <p:nvPr/>
        </p:nvSpPr>
        <p:spPr>
          <a:xfrm>
            <a:off x="6781950" y="704400"/>
            <a:ext cx="16905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Final Design</a:t>
            </a:r>
            <a:endParaRPr sz="1800">
              <a:solidFill>
                <a:schemeClr val="dk2"/>
              </a:solidFill>
            </a:endParaRPr>
          </a:p>
        </p:txBody>
      </p:sp>
      <p:sp>
        <p:nvSpPr>
          <p:cNvPr id="591" name="Google Shape;591;p75"/>
          <p:cNvSpPr/>
          <p:nvPr/>
        </p:nvSpPr>
        <p:spPr>
          <a:xfrm>
            <a:off x="3589175" y="2479900"/>
            <a:ext cx="2264700" cy="338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0000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108" name="Google Shape;108;p19"/>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9"/>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10" name="Google Shape;110;p19"/>
          <p:cNvSpPr txBox="1"/>
          <p:nvPr/>
        </p:nvSpPr>
        <p:spPr>
          <a:xfrm>
            <a:off x="1875900" y="119100"/>
            <a:ext cx="53922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Customer Needs</a:t>
            </a:r>
            <a:r>
              <a:rPr b="1" lang="en" sz="4500">
                <a:solidFill>
                  <a:schemeClr val="lt1"/>
                </a:solidFill>
                <a:latin typeface="Montserrat"/>
                <a:ea typeface="Montserrat"/>
                <a:cs typeface="Montserrat"/>
                <a:sym typeface="Montserrat"/>
              </a:rPr>
              <a:t> </a:t>
            </a:r>
            <a:endParaRPr b="1" sz="4500">
              <a:solidFill>
                <a:schemeClr val="lt1"/>
              </a:solidFill>
              <a:latin typeface="Montserrat"/>
              <a:ea typeface="Montserrat"/>
              <a:cs typeface="Montserrat"/>
              <a:sym typeface="Montserrat"/>
            </a:endParaRPr>
          </a:p>
        </p:txBody>
      </p:sp>
      <p:sp>
        <p:nvSpPr>
          <p:cNvPr id="111" name="Google Shape;111;p19"/>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9"/>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Supplemental Design Survey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Customer Interviews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Customer Needs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Needs Analysis</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Supplemental Design Survey</a:t>
            </a:r>
            <a:endParaRPr b="1" sz="3600">
              <a:solidFill>
                <a:schemeClr val="lt1"/>
              </a:solidFill>
              <a:latin typeface="Montserrat"/>
              <a:ea typeface="Montserrat"/>
              <a:cs typeface="Montserrat"/>
              <a:sym typeface="Montserrat"/>
            </a:endParaRPr>
          </a:p>
        </p:txBody>
      </p:sp>
      <p:pic>
        <p:nvPicPr>
          <p:cNvPr id="119" name="Google Shape;119;p20"/>
          <p:cNvPicPr preferRelativeResize="0"/>
          <p:nvPr/>
        </p:nvPicPr>
        <p:blipFill>
          <a:blip r:embed="rId3">
            <a:alphaModFix/>
          </a:blip>
          <a:stretch>
            <a:fillRect/>
          </a:stretch>
        </p:blipFill>
        <p:spPr>
          <a:xfrm>
            <a:off x="3113875" y="914400"/>
            <a:ext cx="3031282" cy="4229101"/>
          </a:xfrm>
          <a:prstGeom prst="rect">
            <a:avLst/>
          </a:prstGeom>
          <a:noFill/>
          <a:ln>
            <a:noFill/>
          </a:ln>
        </p:spPr>
      </p:pic>
      <p:sp>
        <p:nvSpPr>
          <p:cNvPr id="120" name="Google Shape;120;p20"/>
          <p:cNvSpPr txBox="1"/>
          <p:nvPr/>
        </p:nvSpPr>
        <p:spPr>
          <a:xfrm>
            <a:off x="201825" y="1096800"/>
            <a:ext cx="3076200" cy="124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13 </a:t>
            </a:r>
            <a:r>
              <a:rPr lang="en" sz="1800">
                <a:solidFill>
                  <a:schemeClr val="dk1"/>
                </a:solidFill>
              </a:rPr>
              <a:t>Respondents of various backgrounds in industry</a:t>
            </a:r>
            <a:endParaRPr sz="1800">
              <a:solidFill>
                <a:schemeClr val="dk1"/>
              </a:solidFill>
            </a:endParaRPr>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Interviews</a:t>
            </a:r>
            <a:endParaRPr b="1" sz="3600">
              <a:solidFill>
                <a:schemeClr val="lt1"/>
              </a:solidFill>
              <a:latin typeface="Montserrat"/>
              <a:ea typeface="Montserrat"/>
              <a:cs typeface="Montserrat"/>
              <a:sym typeface="Montserrat"/>
            </a:endParaRPr>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8" name="Google Shape;128;p21"/>
          <p:cNvGraphicFramePr/>
          <p:nvPr/>
        </p:nvGraphicFramePr>
        <p:xfrm>
          <a:off x="1689300" y="1799425"/>
          <a:ext cx="3000000" cy="3000000"/>
        </p:xfrm>
        <a:graphic>
          <a:graphicData uri="http://schemas.openxmlformats.org/drawingml/2006/table">
            <a:tbl>
              <a:tblPr>
                <a:noFill/>
                <a:tableStyleId>{3A3696DB-5D1F-4209-BFE3-B733F81BE561}</a:tableStyleId>
              </a:tblPr>
              <a:tblGrid>
                <a:gridCol w="828675"/>
                <a:gridCol w="1476375"/>
                <a:gridCol w="1371600"/>
                <a:gridCol w="1143000"/>
                <a:gridCol w="485775"/>
                <a:gridCol w="628650"/>
              </a:tblGrid>
              <a:tr h="342900">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Question</a:t>
                      </a:r>
                      <a:endParaRPr sz="10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Customer Statement (Rodrigo Ramon)</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Customer Statement (Michael Tomlin)</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Interpreted Need</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Weight</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Activity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19526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What specific motions would you expect the robot /robotic arm to handle on a regular basis? (Movement, force)</a:t>
                      </a:r>
                      <a:endParaRPr sz="10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 should be capable of moving back and forth over a specific area during cleaning operations.</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 needs to perform sweeping motions and accurately identify the edges of curved surfaces on the wall, requiring mathematical precision to navigate these arcs effectively.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robotic arm must be able to perform repetitive back-and-forth movements over designated areas while also executing sweeping motions to ensure thorough cleaning.</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Executing precise movement patterns to clean specified areas and navigate curved wall surfaces effectively.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